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400" y="193586"/>
            <a:ext cx="4254600" cy="481803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1180" y="131880"/>
            <a:ext cx="2103037" cy="82859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09300" y="1474243"/>
            <a:ext cx="3234054" cy="2628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13074" y="1436524"/>
            <a:ext cx="3093084" cy="275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1" i="0">
                <a:solidFill>
                  <a:srgbClr val="F4652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18/12/22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18/12/22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18/12/22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9225" y="8714"/>
            <a:ext cx="7948295" cy="95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48000" y="879554"/>
            <a:ext cx="5055234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hykac/DataCo_Supply_Chain/blob/main/Late_Delivery_Risk_Supply_Chain_Analysis.ipynb" TargetMode="External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hyperlink" Target="https://www.instagram.com/dhyka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dhykac/" TargetMode="External"/><Relationship Id="rId5" Type="http://schemas.openxmlformats.org/officeDocument/2006/relationships/image" Target="../media/image20.jpg"/><Relationship Id="rId4" Type="http://schemas.openxmlformats.org/officeDocument/2006/relationships/hyperlink" Target="https://github.com/dhyka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34874" y="666575"/>
            <a:ext cx="5929630" cy="1611630"/>
          </a:xfrm>
          <a:prstGeom prst="rect">
            <a:avLst/>
          </a:prstGeom>
          <a:ln w="76199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R="237490" algn="r">
              <a:lnSpc>
                <a:spcPct val="100000"/>
              </a:lnSpc>
              <a:spcBef>
                <a:spcPts val="195"/>
              </a:spcBef>
            </a:pPr>
            <a:r>
              <a:rPr sz="4800" b="1" spc="70" dirty="0">
                <a:latin typeface="Trebuchet MS"/>
                <a:cs typeface="Trebuchet MS"/>
              </a:rPr>
              <a:t>Late</a:t>
            </a:r>
            <a:r>
              <a:rPr sz="4800" b="1" spc="-100" dirty="0">
                <a:latin typeface="Trebuchet MS"/>
                <a:cs typeface="Trebuchet MS"/>
              </a:rPr>
              <a:t> </a:t>
            </a:r>
            <a:r>
              <a:rPr sz="4800" b="1" dirty="0">
                <a:latin typeface="Trebuchet MS"/>
                <a:cs typeface="Trebuchet MS"/>
              </a:rPr>
              <a:t>Delivery</a:t>
            </a:r>
            <a:r>
              <a:rPr sz="4800" b="1" spc="-235" dirty="0">
                <a:latin typeface="Trebuchet MS"/>
                <a:cs typeface="Trebuchet MS"/>
              </a:rPr>
              <a:t> </a:t>
            </a:r>
            <a:r>
              <a:rPr sz="4800" b="1" spc="60" dirty="0">
                <a:latin typeface="Trebuchet MS"/>
                <a:cs typeface="Trebuchet MS"/>
              </a:rPr>
              <a:t>Risk</a:t>
            </a:r>
            <a:endParaRPr sz="4800" dirty="0">
              <a:latin typeface="Trebuchet MS"/>
              <a:cs typeface="Trebuchet MS"/>
            </a:endParaRPr>
          </a:p>
          <a:p>
            <a:pPr marR="238760" algn="r">
              <a:lnSpc>
                <a:spcPct val="100000"/>
              </a:lnSpc>
              <a:spcBef>
                <a:spcPts val="15"/>
              </a:spcBef>
            </a:pPr>
            <a:r>
              <a:rPr sz="4800" b="1" spc="85" dirty="0">
                <a:latin typeface="Trebuchet MS"/>
                <a:cs typeface="Trebuchet MS"/>
              </a:rPr>
              <a:t>Analysis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93345" y="4007582"/>
            <a:ext cx="4353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latin typeface="Tahoma"/>
                <a:cs typeface="Tahoma"/>
              </a:rPr>
              <a:t>Andhyka</a:t>
            </a:r>
            <a:r>
              <a:rPr sz="2400" b="1" spc="-175" dirty="0">
                <a:latin typeface="Tahoma"/>
                <a:cs typeface="Tahoma"/>
              </a:rPr>
              <a:t> </a:t>
            </a:r>
            <a:r>
              <a:rPr sz="2400" b="1" spc="-160" dirty="0">
                <a:latin typeface="Tahoma"/>
                <a:cs typeface="Tahoma"/>
              </a:rPr>
              <a:t>Cakrabuana</a:t>
            </a:r>
            <a:r>
              <a:rPr sz="2400" b="1" spc="-170" dirty="0">
                <a:latin typeface="Tahoma"/>
                <a:cs typeface="Tahoma"/>
              </a:rPr>
              <a:t> </a:t>
            </a:r>
            <a:r>
              <a:rPr sz="2400" b="1" spc="-110" dirty="0">
                <a:latin typeface="Tahoma"/>
                <a:cs typeface="Tahoma"/>
              </a:rPr>
              <a:t>Adhitama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21349" y="4496825"/>
            <a:ext cx="5183505" cy="20320"/>
          </a:xfrm>
          <a:custGeom>
            <a:avLst/>
            <a:gdLst/>
            <a:ahLst/>
            <a:cxnLst/>
            <a:rect l="l" t="t" r="r" b="b"/>
            <a:pathLst>
              <a:path w="5183505" h="20320">
                <a:moveTo>
                  <a:pt x="0" y="0"/>
                </a:moveTo>
                <a:lnTo>
                  <a:pt x="5183399" y="19799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825" y="87962"/>
            <a:ext cx="6750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0" dirty="0"/>
              <a:t>Let’s</a:t>
            </a:r>
            <a:r>
              <a:rPr sz="3600" spc="-335" dirty="0"/>
              <a:t> </a:t>
            </a:r>
            <a:r>
              <a:rPr sz="3600" spc="-250" dirty="0"/>
              <a:t>see</a:t>
            </a:r>
            <a:r>
              <a:rPr sz="3600" spc="-335" dirty="0"/>
              <a:t> </a:t>
            </a:r>
            <a:r>
              <a:rPr sz="3600" spc="-285" dirty="0"/>
              <a:t>how</a:t>
            </a:r>
            <a:r>
              <a:rPr sz="3600" spc="-335" dirty="0"/>
              <a:t> </a:t>
            </a:r>
            <a:r>
              <a:rPr sz="3600" spc="-195" dirty="0"/>
              <a:t>our</a:t>
            </a:r>
            <a:r>
              <a:rPr sz="3600" spc="-335" dirty="0"/>
              <a:t> </a:t>
            </a:r>
            <a:r>
              <a:rPr sz="3600" spc="-240" dirty="0"/>
              <a:t>model</a:t>
            </a:r>
            <a:r>
              <a:rPr sz="3600" spc="-335" dirty="0"/>
              <a:t> </a:t>
            </a:r>
            <a:r>
              <a:rPr sz="3600" spc="-185" dirty="0"/>
              <a:t>perform.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19" y="818132"/>
            <a:ext cx="2162371" cy="184031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10" dirty="0"/>
              <a:t> </a:t>
            </a:r>
            <a:r>
              <a:rPr dirty="0"/>
              <a:t>confusion</a:t>
            </a:r>
            <a:r>
              <a:rPr spc="-110" dirty="0"/>
              <a:t> </a:t>
            </a:r>
            <a:r>
              <a:rPr dirty="0"/>
              <a:t>matrix</a:t>
            </a:r>
            <a:r>
              <a:rPr spc="-110" dirty="0"/>
              <a:t> </a:t>
            </a:r>
            <a:r>
              <a:rPr dirty="0"/>
              <a:t>show</a:t>
            </a:r>
            <a:r>
              <a:rPr spc="-110" dirty="0"/>
              <a:t> </a:t>
            </a:r>
            <a:r>
              <a:rPr spc="-50" dirty="0"/>
              <a:t>:</a:t>
            </a:r>
          </a:p>
          <a:p>
            <a:pPr marL="469265" marR="5080" indent="-32004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/>
              <a:t>The</a:t>
            </a:r>
            <a:r>
              <a:rPr spc="-5" dirty="0"/>
              <a:t> </a:t>
            </a:r>
            <a:r>
              <a:rPr dirty="0"/>
              <a:t>model predicted delivery</a:t>
            </a:r>
            <a:r>
              <a:rPr spc="-5" dirty="0"/>
              <a:t> </a:t>
            </a:r>
            <a:r>
              <a:rPr dirty="0"/>
              <a:t>will be late and</a:t>
            </a:r>
            <a:r>
              <a:rPr spc="-5" dirty="0"/>
              <a:t> </a:t>
            </a:r>
            <a:r>
              <a:rPr dirty="0"/>
              <a:t>actually late is </a:t>
            </a:r>
            <a:r>
              <a:rPr spc="-10" dirty="0"/>
              <a:t>12958. </a:t>
            </a:r>
            <a:r>
              <a:rPr spc="-40" dirty="0"/>
              <a:t>(True</a:t>
            </a:r>
            <a:r>
              <a:rPr spc="-100" dirty="0"/>
              <a:t> </a:t>
            </a:r>
            <a:r>
              <a:rPr spc="-10" dirty="0"/>
              <a:t>Positive)</a:t>
            </a:r>
          </a:p>
          <a:p>
            <a:pPr marL="469265" marR="5080" indent="-32004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/>
              <a:t>The</a:t>
            </a:r>
            <a:r>
              <a:rPr spc="20" dirty="0"/>
              <a:t> </a:t>
            </a:r>
            <a:r>
              <a:rPr dirty="0"/>
              <a:t>model</a:t>
            </a:r>
            <a:r>
              <a:rPr spc="25" dirty="0"/>
              <a:t> </a:t>
            </a:r>
            <a:r>
              <a:rPr dirty="0"/>
              <a:t>predicted</a:t>
            </a:r>
            <a:r>
              <a:rPr spc="25" dirty="0"/>
              <a:t> </a:t>
            </a:r>
            <a:r>
              <a:rPr dirty="0"/>
              <a:t>delivery</a:t>
            </a:r>
            <a:r>
              <a:rPr spc="20" dirty="0"/>
              <a:t> </a:t>
            </a:r>
            <a:r>
              <a:rPr dirty="0"/>
              <a:t>will</a:t>
            </a:r>
            <a:r>
              <a:rPr spc="25" dirty="0"/>
              <a:t> </a:t>
            </a:r>
            <a:r>
              <a:rPr dirty="0"/>
              <a:t>not</a:t>
            </a:r>
            <a:r>
              <a:rPr spc="25" dirty="0"/>
              <a:t> </a:t>
            </a:r>
            <a:r>
              <a:rPr dirty="0"/>
              <a:t>late</a:t>
            </a:r>
            <a:r>
              <a:rPr spc="20" dirty="0"/>
              <a:t> </a:t>
            </a:r>
            <a:r>
              <a:rPr dirty="0"/>
              <a:t>and</a:t>
            </a:r>
            <a:r>
              <a:rPr spc="25" dirty="0"/>
              <a:t> </a:t>
            </a:r>
            <a:r>
              <a:rPr dirty="0"/>
              <a:t>actually</a:t>
            </a:r>
            <a:r>
              <a:rPr spc="25" dirty="0"/>
              <a:t> </a:t>
            </a:r>
            <a:r>
              <a:rPr dirty="0"/>
              <a:t>late</a:t>
            </a:r>
            <a:r>
              <a:rPr spc="20" dirty="0"/>
              <a:t> </a:t>
            </a:r>
            <a:r>
              <a:rPr dirty="0"/>
              <a:t>is</a:t>
            </a:r>
            <a:r>
              <a:rPr spc="25" dirty="0"/>
              <a:t> </a:t>
            </a:r>
            <a:r>
              <a:rPr spc="-10" dirty="0"/>
              <a:t>6394. </a:t>
            </a:r>
            <a:r>
              <a:rPr spc="-20" dirty="0"/>
              <a:t>(False</a:t>
            </a:r>
            <a:r>
              <a:rPr spc="-90" dirty="0"/>
              <a:t> </a:t>
            </a:r>
            <a:r>
              <a:rPr spc="-10" dirty="0"/>
              <a:t>Negative)</a:t>
            </a:r>
          </a:p>
          <a:p>
            <a:pPr marL="469265" marR="5080" indent="-32004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/>
              <a:t>The</a:t>
            </a:r>
            <a:r>
              <a:rPr spc="-75" dirty="0"/>
              <a:t> </a:t>
            </a:r>
            <a:r>
              <a:rPr dirty="0"/>
              <a:t>model</a:t>
            </a:r>
            <a:r>
              <a:rPr spc="-75" dirty="0"/>
              <a:t> </a:t>
            </a:r>
            <a:r>
              <a:rPr dirty="0"/>
              <a:t>predicted</a:t>
            </a:r>
            <a:r>
              <a:rPr spc="-75" dirty="0"/>
              <a:t> </a:t>
            </a:r>
            <a:r>
              <a:rPr dirty="0"/>
              <a:t>delivery</a:t>
            </a:r>
            <a:r>
              <a:rPr spc="-75" dirty="0"/>
              <a:t> </a:t>
            </a:r>
            <a:r>
              <a:rPr dirty="0"/>
              <a:t>will</a:t>
            </a:r>
            <a:r>
              <a:rPr spc="-75" dirty="0"/>
              <a:t> </a:t>
            </a:r>
            <a:r>
              <a:rPr dirty="0"/>
              <a:t>late</a:t>
            </a:r>
            <a:r>
              <a:rPr spc="-75" dirty="0"/>
              <a:t> </a:t>
            </a:r>
            <a:r>
              <a:rPr spc="-10" dirty="0"/>
              <a:t>and</a:t>
            </a:r>
            <a:r>
              <a:rPr spc="-75" dirty="0"/>
              <a:t> </a:t>
            </a:r>
            <a:r>
              <a:rPr dirty="0"/>
              <a:t>actually</a:t>
            </a:r>
            <a:r>
              <a:rPr spc="-75" dirty="0"/>
              <a:t> </a:t>
            </a:r>
            <a:r>
              <a:rPr dirty="0"/>
              <a:t>not</a:t>
            </a:r>
            <a:r>
              <a:rPr spc="-75" dirty="0"/>
              <a:t> </a:t>
            </a:r>
            <a:r>
              <a:rPr dirty="0"/>
              <a:t>is</a:t>
            </a:r>
            <a:r>
              <a:rPr spc="-75" dirty="0"/>
              <a:t> </a:t>
            </a:r>
            <a:r>
              <a:rPr dirty="0"/>
              <a:t>5168.</a:t>
            </a:r>
            <a:r>
              <a:rPr spc="-75" dirty="0"/>
              <a:t> </a:t>
            </a:r>
            <a:r>
              <a:rPr spc="-10" dirty="0"/>
              <a:t>(False Positive)</a:t>
            </a:r>
          </a:p>
          <a:p>
            <a:pPr marL="469265" marR="5715" indent="-32004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/>
              <a:t>The</a:t>
            </a:r>
            <a:r>
              <a:rPr spc="140" dirty="0"/>
              <a:t> </a:t>
            </a:r>
            <a:r>
              <a:rPr dirty="0"/>
              <a:t>model</a:t>
            </a:r>
            <a:r>
              <a:rPr spc="140" dirty="0"/>
              <a:t> </a:t>
            </a:r>
            <a:r>
              <a:rPr dirty="0"/>
              <a:t>predicted</a:t>
            </a:r>
            <a:r>
              <a:rPr spc="140" dirty="0"/>
              <a:t> </a:t>
            </a:r>
            <a:r>
              <a:rPr dirty="0"/>
              <a:t>delivery</a:t>
            </a:r>
            <a:r>
              <a:rPr spc="145" dirty="0"/>
              <a:t> </a:t>
            </a:r>
            <a:r>
              <a:rPr dirty="0"/>
              <a:t>will</a:t>
            </a:r>
            <a:r>
              <a:rPr spc="140" dirty="0"/>
              <a:t> </a:t>
            </a:r>
            <a:r>
              <a:rPr dirty="0"/>
              <a:t>not</a:t>
            </a:r>
            <a:r>
              <a:rPr spc="140" dirty="0"/>
              <a:t> </a:t>
            </a:r>
            <a:r>
              <a:rPr dirty="0"/>
              <a:t>late</a:t>
            </a:r>
            <a:r>
              <a:rPr spc="145" dirty="0"/>
              <a:t> </a:t>
            </a:r>
            <a:r>
              <a:rPr dirty="0"/>
              <a:t>and</a:t>
            </a:r>
            <a:r>
              <a:rPr spc="140" dirty="0"/>
              <a:t> </a:t>
            </a:r>
            <a:r>
              <a:rPr dirty="0"/>
              <a:t>actually</a:t>
            </a:r>
            <a:r>
              <a:rPr spc="140" dirty="0"/>
              <a:t> </a:t>
            </a:r>
            <a:r>
              <a:rPr dirty="0"/>
              <a:t>not</a:t>
            </a:r>
            <a:r>
              <a:rPr spc="145" dirty="0"/>
              <a:t> </a:t>
            </a:r>
            <a:r>
              <a:rPr dirty="0"/>
              <a:t>late</a:t>
            </a:r>
            <a:r>
              <a:rPr spc="140" dirty="0"/>
              <a:t> </a:t>
            </a:r>
            <a:r>
              <a:rPr spc="-25" dirty="0"/>
              <a:t>is </a:t>
            </a:r>
            <a:r>
              <a:rPr dirty="0"/>
              <a:t>10881.</a:t>
            </a:r>
            <a:r>
              <a:rPr spc="-90" dirty="0"/>
              <a:t> </a:t>
            </a:r>
            <a:r>
              <a:rPr spc="-40" dirty="0"/>
              <a:t>(True</a:t>
            </a:r>
            <a:r>
              <a:rPr spc="-85" dirty="0"/>
              <a:t> </a:t>
            </a:r>
            <a:r>
              <a:rPr spc="-10" dirty="0"/>
              <a:t>Negative)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1159" y="2889234"/>
            <a:ext cx="2622169" cy="18083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6125" y="3498466"/>
            <a:ext cx="5039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55" dirty="0">
                <a:latin typeface="Tahoma"/>
                <a:cs typeface="Tahoma"/>
              </a:rPr>
              <a:t>ROC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Curvers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show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that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our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model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success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rate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distinct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True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Positive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and </a:t>
            </a:r>
            <a:r>
              <a:rPr sz="1200" dirty="0">
                <a:latin typeface="Tahoma"/>
                <a:cs typeface="Tahoma"/>
              </a:rPr>
              <a:t>True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Negative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is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60" dirty="0">
                <a:latin typeface="Tahoma"/>
                <a:cs typeface="Tahoma"/>
              </a:rPr>
              <a:t>73%.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F1-Score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(the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harmony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between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precision and</a:t>
            </a:r>
            <a:r>
              <a:rPr sz="1200" spc="-1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recall)</a:t>
            </a:r>
            <a:r>
              <a:rPr sz="1200" spc="-1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is</a:t>
            </a:r>
            <a:r>
              <a:rPr sz="1200" spc="-13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68.7%.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825" y="94057"/>
            <a:ext cx="6446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/>
              <a:t>Now</a:t>
            </a:r>
            <a:r>
              <a:rPr sz="2400" spc="-210" dirty="0"/>
              <a:t> </a:t>
            </a:r>
            <a:r>
              <a:rPr sz="2400" spc="-130" dirty="0"/>
              <a:t>let’s</a:t>
            </a:r>
            <a:r>
              <a:rPr sz="2400" spc="-210" dirty="0"/>
              <a:t> </a:t>
            </a:r>
            <a:r>
              <a:rPr sz="2400" spc="-125" dirty="0"/>
              <a:t>talk</a:t>
            </a:r>
            <a:r>
              <a:rPr sz="2400" spc="-210" dirty="0"/>
              <a:t> </a:t>
            </a:r>
            <a:r>
              <a:rPr sz="2400" spc="-150" dirty="0"/>
              <a:t>with</a:t>
            </a:r>
            <a:r>
              <a:rPr sz="2400" spc="-215" dirty="0"/>
              <a:t> </a:t>
            </a:r>
            <a:r>
              <a:rPr sz="2400" spc="-135" dirty="0"/>
              <a:t>our</a:t>
            </a:r>
            <a:r>
              <a:rPr sz="2400" spc="-215" dirty="0"/>
              <a:t> </a:t>
            </a:r>
            <a:r>
              <a:rPr sz="2400" spc="-180" dirty="0"/>
              <a:t>machine</a:t>
            </a:r>
            <a:r>
              <a:rPr sz="2400" spc="-215" dirty="0"/>
              <a:t> </a:t>
            </a:r>
            <a:r>
              <a:rPr sz="2400" spc="-155" dirty="0"/>
              <a:t>learning</a:t>
            </a:r>
            <a:r>
              <a:rPr sz="2400" spc="-210" dirty="0"/>
              <a:t> </a:t>
            </a:r>
            <a:r>
              <a:rPr sz="2400" spc="-110" dirty="0"/>
              <a:t>model.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156825" y="801494"/>
            <a:ext cx="345694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ahoma"/>
                <a:cs typeface="Tahoma"/>
              </a:rPr>
              <a:t>From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feature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importance,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know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that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highest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four </a:t>
            </a:r>
            <a:r>
              <a:rPr sz="1000" dirty="0">
                <a:latin typeface="Tahoma"/>
                <a:cs typeface="Tahoma"/>
              </a:rPr>
              <a:t>importance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variable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that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help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our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model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determine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late </a:t>
            </a:r>
            <a:r>
              <a:rPr sz="1000" dirty="0">
                <a:latin typeface="Tahoma"/>
                <a:cs typeface="Tahoma"/>
              </a:rPr>
              <a:t>delivery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risk</a:t>
            </a:r>
            <a:r>
              <a:rPr sz="1000" spc="-6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6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:</a:t>
            </a:r>
            <a:endParaRPr sz="1000">
              <a:latin typeface="Tahoma"/>
              <a:cs typeface="Tahoma"/>
            </a:endParaRPr>
          </a:p>
          <a:p>
            <a:pPr marL="469265" indent="-30480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000" spc="-10" dirty="0">
                <a:latin typeface="Tahoma"/>
                <a:cs typeface="Tahoma"/>
              </a:rPr>
              <a:t>Shipping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Mode</a:t>
            </a:r>
            <a:endParaRPr sz="1000">
              <a:latin typeface="Tahoma"/>
              <a:cs typeface="Tahoma"/>
            </a:endParaRPr>
          </a:p>
          <a:p>
            <a:pPr marL="469265" indent="-30480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000" dirty="0">
                <a:latin typeface="Tahoma"/>
                <a:cs typeface="Tahoma"/>
              </a:rPr>
              <a:t>Order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City</a:t>
            </a:r>
            <a:endParaRPr sz="1000">
              <a:latin typeface="Tahoma"/>
              <a:cs typeface="Tahoma"/>
            </a:endParaRPr>
          </a:p>
          <a:p>
            <a:pPr marL="469265" indent="-30480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000" dirty="0">
                <a:latin typeface="Tahoma"/>
                <a:cs typeface="Tahoma"/>
              </a:rPr>
              <a:t>Category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Name</a:t>
            </a:r>
            <a:endParaRPr sz="1000">
              <a:latin typeface="Tahoma"/>
              <a:cs typeface="Tahoma"/>
            </a:endParaRPr>
          </a:p>
          <a:p>
            <a:pPr marL="469265" indent="-304800">
              <a:lnSpc>
                <a:spcPct val="100000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000" dirty="0">
                <a:latin typeface="Tahoma"/>
                <a:cs typeface="Tahoma"/>
              </a:rPr>
              <a:t>Order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Item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Quantity</a:t>
            </a:r>
            <a:endParaRPr sz="100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</a:pPr>
            <a:r>
              <a:rPr sz="1000" dirty="0">
                <a:latin typeface="Tahoma"/>
                <a:cs typeface="Tahoma"/>
              </a:rPr>
              <a:t>All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of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following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result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really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make</a:t>
            </a:r>
            <a:r>
              <a:rPr sz="1000" spc="-35" dirty="0">
                <a:latin typeface="Tahoma"/>
                <a:cs typeface="Tahoma"/>
              </a:rPr>
              <a:t> sense.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However,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also </a:t>
            </a:r>
            <a:r>
              <a:rPr sz="1000" dirty="0">
                <a:latin typeface="Tahoma"/>
                <a:cs typeface="Tahoma"/>
              </a:rPr>
              <a:t>noticed</a:t>
            </a:r>
            <a:r>
              <a:rPr sz="1000" spc="3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that</a:t>
            </a:r>
            <a:r>
              <a:rPr sz="1000" spc="3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Order</a:t>
            </a:r>
            <a:r>
              <a:rPr sz="1000" spc="3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Item</a:t>
            </a:r>
            <a:r>
              <a:rPr sz="1000" spc="3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Quantity</a:t>
            </a:r>
            <a:r>
              <a:rPr sz="1000" spc="3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3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also</a:t>
            </a:r>
            <a:r>
              <a:rPr sz="1000" spc="3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determine</a:t>
            </a:r>
            <a:r>
              <a:rPr sz="1000" spc="32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late </a:t>
            </a:r>
            <a:r>
              <a:rPr sz="1000" dirty="0">
                <a:latin typeface="Tahoma"/>
                <a:cs typeface="Tahoma"/>
              </a:rPr>
              <a:t>delivery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risk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in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which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we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didn’t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found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on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ﬁrst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EDA.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We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need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to </a:t>
            </a:r>
            <a:r>
              <a:rPr sz="1000" dirty="0">
                <a:latin typeface="Tahoma"/>
                <a:cs typeface="Tahoma"/>
              </a:rPr>
              <a:t>do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more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analysis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for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this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point.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559" y="801285"/>
            <a:ext cx="4004517" cy="18256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5850" y="3007676"/>
            <a:ext cx="3795261" cy="171158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4562" y="3276916"/>
            <a:ext cx="345312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From</a:t>
            </a:r>
            <a:r>
              <a:rPr sz="1200" spc="1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1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partial</a:t>
            </a:r>
            <a:r>
              <a:rPr sz="1200" spc="1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dependence</a:t>
            </a:r>
            <a:r>
              <a:rPr sz="1200" spc="1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plot,</a:t>
            </a:r>
            <a:r>
              <a:rPr sz="1200" spc="1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we</a:t>
            </a:r>
            <a:r>
              <a:rPr sz="1200" spc="1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know</a:t>
            </a:r>
            <a:r>
              <a:rPr sz="1200" spc="18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that </a:t>
            </a:r>
            <a:r>
              <a:rPr sz="1200" dirty="0">
                <a:latin typeface="Tahoma"/>
                <a:cs typeface="Tahoma"/>
              </a:rPr>
              <a:t>even</a:t>
            </a:r>
            <a:r>
              <a:rPr sz="1200" spc="70" dirty="0">
                <a:latin typeface="Tahoma"/>
                <a:cs typeface="Tahoma"/>
              </a:rPr>
              <a:t>  </a:t>
            </a:r>
            <a:r>
              <a:rPr sz="1200" dirty="0">
                <a:latin typeface="Tahoma"/>
                <a:cs typeface="Tahoma"/>
              </a:rPr>
              <a:t>there</a:t>
            </a:r>
            <a:r>
              <a:rPr sz="1200" spc="75" dirty="0">
                <a:latin typeface="Tahoma"/>
                <a:cs typeface="Tahoma"/>
              </a:rPr>
              <a:t>  </a:t>
            </a:r>
            <a:r>
              <a:rPr sz="1200" dirty="0">
                <a:latin typeface="Tahoma"/>
                <a:cs typeface="Tahoma"/>
              </a:rPr>
              <a:t>are</a:t>
            </a:r>
            <a:r>
              <a:rPr sz="1200" spc="75" dirty="0">
                <a:latin typeface="Tahoma"/>
                <a:cs typeface="Tahoma"/>
              </a:rPr>
              <a:t>  </a:t>
            </a:r>
            <a:r>
              <a:rPr sz="1200" dirty="0">
                <a:latin typeface="Tahoma"/>
                <a:cs typeface="Tahoma"/>
              </a:rPr>
              <a:t>many</a:t>
            </a:r>
            <a:r>
              <a:rPr sz="1200" spc="75" dirty="0">
                <a:latin typeface="Tahoma"/>
                <a:cs typeface="Tahoma"/>
              </a:rPr>
              <a:t>  </a:t>
            </a:r>
            <a:r>
              <a:rPr sz="1200" dirty="0">
                <a:latin typeface="Tahoma"/>
                <a:cs typeface="Tahoma"/>
              </a:rPr>
              <a:t>factor</a:t>
            </a:r>
            <a:r>
              <a:rPr sz="1200" spc="75" dirty="0">
                <a:latin typeface="Tahoma"/>
                <a:cs typeface="Tahoma"/>
              </a:rPr>
              <a:t>  </a:t>
            </a:r>
            <a:r>
              <a:rPr sz="1200" dirty="0">
                <a:latin typeface="Tahoma"/>
                <a:cs typeface="Tahoma"/>
              </a:rPr>
              <a:t>that</a:t>
            </a:r>
            <a:r>
              <a:rPr sz="1200" spc="75" dirty="0">
                <a:latin typeface="Tahoma"/>
                <a:cs typeface="Tahoma"/>
              </a:rPr>
              <a:t>  </a:t>
            </a:r>
            <a:r>
              <a:rPr sz="1200" dirty="0">
                <a:latin typeface="Tahoma"/>
                <a:cs typeface="Tahoma"/>
              </a:rPr>
              <a:t>impact</a:t>
            </a:r>
            <a:r>
              <a:rPr sz="1200" spc="70" dirty="0">
                <a:latin typeface="Tahoma"/>
                <a:cs typeface="Tahoma"/>
              </a:rPr>
              <a:t>  </a:t>
            </a:r>
            <a:r>
              <a:rPr sz="1200" spc="-20" dirty="0">
                <a:latin typeface="Tahoma"/>
                <a:cs typeface="Tahoma"/>
              </a:rPr>
              <a:t>late </a:t>
            </a:r>
            <a:r>
              <a:rPr sz="1200" dirty="0">
                <a:latin typeface="Tahoma"/>
                <a:cs typeface="Tahoma"/>
              </a:rPr>
              <a:t>delivery,</a:t>
            </a:r>
            <a:r>
              <a:rPr sz="1200" spc="2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3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higher</a:t>
            </a:r>
            <a:r>
              <a:rPr sz="1200" spc="3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effect</a:t>
            </a:r>
            <a:r>
              <a:rPr sz="1200" spc="3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comes</a:t>
            </a:r>
            <a:r>
              <a:rPr sz="1200" spc="3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from</a:t>
            </a:r>
            <a:r>
              <a:rPr sz="1200" spc="3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shipping </a:t>
            </a:r>
            <a:r>
              <a:rPr sz="1200" spc="-40" dirty="0">
                <a:latin typeface="Tahoma"/>
                <a:cs typeface="Tahoma"/>
              </a:rPr>
              <a:t>mode.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We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know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that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if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more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shipping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mode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get </a:t>
            </a:r>
            <a:r>
              <a:rPr sz="1200" dirty="0">
                <a:latin typeface="Tahoma"/>
                <a:cs typeface="Tahoma"/>
              </a:rPr>
              <a:t>used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by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company,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higher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chance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that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the </a:t>
            </a:r>
            <a:r>
              <a:rPr sz="1200" dirty="0">
                <a:latin typeface="Tahoma"/>
                <a:cs typeface="Tahoma"/>
              </a:rPr>
              <a:t>delivery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will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on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time.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825" y="322658"/>
            <a:ext cx="5072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/>
              <a:t>Last</a:t>
            </a:r>
            <a:r>
              <a:rPr sz="2400" spc="-204" dirty="0"/>
              <a:t> </a:t>
            </a:r>
            <a:r>
              <a:rPr sz="2400" spc="-145" dirty="0"/>
              <a:t>but</a:t>
            </a:r>
            <a:r>
              <a:rPr sz="2400" spc="-204" dirty="0"/>
              <a:t> </a:t>
            </a:r>
            <a:r>
              <a:rPr sz="2400" spc="-135" dirty="0"/>
              <a:t>not</a:t>
            </a:r>
            <a:r>
              <a:rPr sz="2400" spc="-204" dirty="0"/>
              <a:t> </a:t>
            </a:r>
            <a:r>
              <a:rPr sz="2400" spc="-160" dirty="0"/>
              <a:t>least,</a:t>
            </a:r>
            <a:r>
              <a:rPr sz="2400" spc="-200" dirty="0"/>
              <a:t> </a:t>
            </a:r>
            <a:r>
              <a:rPr sz="2400" spc="-165" dirty="0"/>
              <a:t>improvement</a:t>
            </a:r>
            <a:r>
              <a:rPr sz="2400" spc="-204" dirty="0"/>
              <a:t> </a:t>
            </a:r>
            <a:r>
              <a:rPr sz="2400" spc="-55" dirty="0"/>
              <a:t>step!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6427"/>
            <a:ext cx="9143999" cy="4789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9800" y="1014029"/>
            <a:ext cx="784669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latin typeface="Tahoma"/>
                <a:cs typeface="Tahoma"/>
              </a:rPr>
              <a:t>From </a:t>
            </a:r>
            <a:r>
              <a:rPr sz="1200" b="1" spc="-75" dirty="0">
                <a:latin typeface="Tahoma"/>
                <a:cs typeface="Tahoma"/>
              </a:rPr>
              <a:t>the </a:t>
            </a:r>
            <a:r>
              <a:rPr sz="1200" b="1" spc="-35" dirty="0">
                <a:latin typeface="Tahoma"/>
                <a:cs typeface="Tahoma"/>
              </a:rPr>
              <a:t>EDA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and</a:t>
            </a:r>
            <a:r>
              <a:rPr sz="1200" b="1" spc="-85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maching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learning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modelling,</a:t>
            </a:r>
            <a:r>
              <a:rPr sz="1200" b="1" spc="-80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can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formulate </a:t>
            </a:r>
            <a:r>
              <a:rPr sz="1200" b="1" spc="-90" dirty="0">
                <a:latin typeface="Tahoma"/>
                <a:cs typeface="Tahoma"/>
              </a:rPr>
              <a:t>recommendation</a:t>
            </a:r>
            <a:r>
              <a:rPr sz="1200" b="1" spc="-85" dirty="0">
                <a:latin typeface="Tahoma"/>
                <a:cs typeface="Tahoma"/>
              </a:rPr>
              <a:t> </a:t>
            </a:r>
            <a:r>
              <a:rPr sz="1200" b="1" spc="-70" dirty="0">
                <a:latin typeface="Tahoma"/>
                <a:cs typeface="Tahoma"/>
              </a:rPr>
              <a:t>like</a:t>
            </a:r>
            <a:r>
              <a:rPr sz="1200" b="1" spc="-80" dirty="0">
                <a:latin typeface="Tahoma"/>
                <a:cs typeface="Tahoma"/>
              </a:rPr>
              <a:t> </a:t>
            </a:r>
            <a:r>
              <a:rPr sz="1200" b="1" spc="-50" dirty="0"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Tahoma"/>
              <a:cs typeface="Tahoma"/>
            </a:endParaRPr>
          </a:p>
          <a:p>
            <a:pPr marL="469900" marR="5080" indent="-320675" algn="just">
              <a:lnSpc>
                <a:spcPct val="100000"/>
              </a:lnSpc>
              <a:buFont typeface="Arial"/>
              <a:buChar char="●"/>
              <a:tabLst>
                <a:tab pos="469900" algn="l"/>
              </a:tabLst>
            </a:pPr>
            <a:r>
              <a:rPr sz="1200" b="1" dirty="0">
                <a:latin typeface="Tahoma"/>
                <a:cs typeface="Tahoma"/>
              </a:rPr>
              <a:t>Check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the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spc="-40" dirty="0">
                <a:latin typeface="Tahoma"/>
                <a:cs typeface="Tahoma"/>
              </a:rPr>
              <a:t>possibility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of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spc="-30" dirty="0">
                <a:latin typeface="Tahoma"/>
                <a:cs typeface="Tahoma"/>
              </a:rPr>
              <a:t>closing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few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of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Shipping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mode.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We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found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that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the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spc="-45" dirty="0">
                <a:latin typeface="Tahoma"/>
                <a:cs typeface="Tahoma"/>
              </a:rPr>
              <a:t>Standard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Class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have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best </a:t>
            </a:r>
            <a:r>
              <a:rPr sz="1200" b="1" spc="-65" dirty="0">
                <a:latin typeface="Tahoma"/>
                <a:cs typeface="Tahoma"/>
              </a:rPr>
              <a:t>performance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amongst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35" dirty="0">
                <a:latin typeface="Tahoma"/>
                <a:cs typeface="Tahoma"/>
              </a:rPr>
              <a:t>all,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so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we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can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recommend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this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shipping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50" dirty="0">
                <a:latin typeface="Tahoma"/>
                <a:cs typeface="Tahoma"/>
              </a:rPr>
              <a:t>mode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for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customer.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We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can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40" dirty="0">
                <a:latin typeface="Tahoma"/>
                <a:cs typeface="Tahoma"/>
              </a:rPr>
              <a:t>also</a:t>
            </a:r>
            <a:r>
              <a:rPr sz="1200" b="1" spc="-10" dirty="0">
                <a:latin typeface="Tahoma"/>
                <a:cs typeface="Tahoma"/>
              </a:rPr>
              <a:t> opening </a:t>
            </a:r>
            <a:r>
              <a:rPr sz="1200" b="1" spc="-90" dirty="0">
                <a:latin typeface="Tahoma"/>
                <a:cs typeface="Tahoma"/>
              </a:rPr>
              <a:t>partnership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with</a:t>
            </a:r>
            <a:r>
              <a:rPr sz="1200" b="1" spc="10" dirty="0">
                <a:latin typeface="Tahoma"/>
                <a:cs typeface="Tahoma"/>
              </a:rPr>
              <a:t> </a:t>
            </a:r>
            <a:r>
              <a:rPr sz="1200" b="1" spc="-65" dirty="0">
                <a:latin typeface="Tahoma"/>
                <a:cs typeface="Tahoma"/>
              </a:rPr>
              <a:t>third-</a:t>
            </a:r>
            <a:r>
              <a:rPr sz="1200" b="1" spc="-85" dirty="0">
                <a:latin typeface="Tahoma"/>
                <a:cs typeface="Tahoma"/>
              </a:rPr>
              <a:t>party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70" dirty="0">
                <a:latin typeface="Tahoma"/>
                <a:cs typeface="Tahoma"/>
              </a:rPr>
              <a:t>courier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with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more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sorting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30" dirty="0">
                <a:latin typeface="Tahoma"/>
                <a:cs typeface="Tahoma"/>
              </a:rPr>
              <a:t>hub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since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95" dirty="0">
                <a:latin typeface="Tahoma"/>
                <a:cs typeface="Tahoma"/>
              </a:rPr>
              <a:t>we</a:t>
            </a:r>
            <a:r>
              <a:rPr sz="1200" b="1" spc="105" dirty="0">
                <a:latin typeface="Tahoma"/>
                <a:cs typeface="Tahoma"/>
              </a:rPr>
              <a:t> </a:t>
            </a:r>
            <a:r>
              <a:rPr sz="1200" b="1" spc="-114" dirty="0">
                <a:latin typeface="Tahoma"/>
                <a:cs typeface="Tahoma"/>
              </a:rPr>
              <a:t>know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where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the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potential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orders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comes from.</a:t>
            </a:r>
            <a:endParaRPr sz="1200">
              <a:latin typeface="Tahoma"/>
              <a:cs typeface="Tahoma"/>
            </a:endParaRPr>
          </a:p>
          <a:p>
            <a:pPr marL="469900" marR="6350" indent="-320675" algn="just">
              <a:lnSpc>
                <a:spcPct val="100000"/>
              </a:lnSpc>
              <a:buFont typeface="Arial"/>
              <a:buChar char="●"/>
              <a:tabLst>
                <a:tab pos="469900" algn="l"/>
              </a:tabLst>
            </a:pPr>
            <a:r>
              <a:rPr sz="1200" b="1" spc="-60" dirty="0">
                <a:latin typeface="Tahoma"/>
                <a:cs typeface="Tahoma"/>
              </a:rPr>
              <a:t>Doing</a:t>
            </a:r>
            <a:r>
              <a:rPr sz="1200" b="1" spc="-30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more</a:t>
            </a:r>
            <a:r>
              <a:rPr sz="1200" b="1" spc="-35" dirty="0">
                <a:latin typeface="Tahoma"/>
                <a:cs typeface="Tahoma"/>
              </a:rPr>
              <a:t> </a:t>
            </a:r>
            <a:r>
              <a:rPr sz="1200" b="1" spc="-65" dirty="0">
                <a:latin typeface="Tahoma"/>
                <a:cs typeface="Tahoma"/>
              </a:rPr>
              <a:t>analysis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for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60" dirty="0">
                <a:latin typeface="Tahoma"/>
                <a:cs typeface="Tahoma"/>
              </a:rPr>
              <a:t>characteristic</a:t>
            </a:r>
            <a:r>
              <a:rPr sz="1200" b="1" spc="-3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of</a:t>
            </a:r>
            <a:r>
              <a:rPr sz="1200" b="1" spc="-30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the</a:t>
            </a:r>
            <a:r>
              <a:rPr sz="1200" b="1" spc="-30" dirty="0">
                <a:latin typeface="Tahoma"/>
                <a:cs typeface="Tahoma"/>
              </a:rPr>
              <a:t> </a:t>
            </a:r>
            <a:r>
              <a:rPr sz="1200" b="1" spc="-65" dirty="0">
                <a:latin typeface="Tahoma"/>
                <a:cs typeface="Tahoma"/>
              </a:rPr>
              <a:t>customer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60" dirty="0">
                <a:latin typeface="Tahoma"/>
                <a:cs typeface="Tahoma"/>
              </a:rPr>
              <a:t>city.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From</a:t>
            </a:r>
            <a:r>
              <a:rPr sz="1200" b="1" spc="-30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the</a:t>
            </a:r>
            <a:r>
              <a:rPr sz="1200" b="1" spc="-30" dirty="0">
                <a:latin typeface="Tahoma"/>
                <a:cs typeface="Tahoma"/>
              </a:rPr>
              <a:t> </a:t>
            </a:r>
            <a:r>
              <a:rPr sz="1200" b="1" spc="-70" dirty="0">
                <a:latin typeface="Tahoma"/>
                <a:cs typeface="Tahoma"/>
              </a:rPr>
              <a:t>modelling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spc="-30" dirty="0">
                <a:latin typeface="Tahoma"/>
                <a:cs typeface="Tahoma"/>
              </a:rPr>
              <a:t>we </a:t>
            </a:r>
            <a:r>
              <a:rPr sz="1200" b="1" spc="-60" dirty="0">
                <a:latin typeface="Tahoma"/>
                <a:cs typeface="Tahoma"/>
              </a:rPr>
              <a:t>know</a:t>
            </a:r>
            <a:r>
              <a:rPr sz="1200" b="1" spc="-30" dirty="0">
                <a:latin typeface="Tahoma"/>
                <a:cs typeface="Tahoma"/>
              </a:rPr>
              <a:t> that </a:t>
            </a:r>
            <a:r>
              <a:rPr sz="1200" b="1" spc="-10" dirty="0">
                <a:latin typeface="Tahoma"/>
                <a:cs typeface="Tahoma"/>
              </a:rPr>
              <a:t>city</a:t>
            </a:r>
            <a:r>
              <a:rPr sz="1200" b="1" spc="-30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more </a:t>
            </a:r>
            <a:r>
              <a:rPr sz="1200" b="1" spc="-85" dirty="0">
                <a:latin typeface="Tahoma"/>
                <a:cs typeface="Tahoma"/>
              </a:rPr>
              <a:t>important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110" dirty="0">
                <a:latin typeface="Tahoma"/>
                <a:cs typeface="Tahoma"/>
              </a:rPr>
              <a:t>than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country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b="1" spc="-155" dirty="0">
                <a:latin typeface="Tahoma"/>
                <a:cs typeface="Tahoma"/>
              </a:rPr>
              <a:t>and</a:t>
            </a:r>
            <a:r>
              <a:rPr sz="1200" b="1" spc="65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region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155" dirty="0">
                <a:latin typeface="Tahoma"/>
                <a:cs typeface="Tahoma"/>
              </a:rPr>
              <a:t>in</a:t>
            </a:r>
            <a:r>
              <a:rPr sz="1200" b="1" spc="65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terms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b="1" spc="-150" dirty="0">
                <a:latin typeface="Tahoma"/>
                <a:cs typeface="Tahoma"/>
              </a:rPr>
              <a:t>of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predicting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late</a:t>
            </a:r>
            <a:r>
              <a:rPr sz="1200" b="1" spc="55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delivery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risk.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Therefore,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there</a:t>
            </a:r>
            <a:r>
              <a:rPr sz="1200" b="1" spc="55" dirty="0">
                <a:latin typeface="Tahoma"/>
                <a:cs typeface="Tahoma"/>
              </a:rPr>
              <a:t> </a:t>
            </a:r>
            <a:r>
              <a:rPr sz="1200" b="1" spc="-165" dirty="0">
                <a:latin typeface="Tahoma"/>
                <a:cs typeface="Tahoma"/>
              </a:rPr>
              <a:t>is</a:t>
            </a:r>
            <a:r>
              <a:rPr sz="1200" b="1" spc="75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possibility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that </a:t>
            </a:r>
            <a:r>
              <a:rPr sz="1200" b="1" spc="-90" dirty="0">
                <a:latin typeface="Tahoma"/>
                <a:cs typeface="Tahoma"/>
              </a:rPr>
              <a:t>the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distance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is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not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135" dirty="0">
                <a:latin typeface="Tahoma"/>
                <a:cs typeface="Tahoma"/>
              </a:rPr>
              <a:t>so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important.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How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about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the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road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condition?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Weather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climate?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or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anything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else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that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can </a:t>
            </a:r>
            <a:r>
              <a:rPr sz="1200" b="1" spc="-75" dirty="0">
                <a:latin typeface="Tahoma"/>
                <a:cs typeface="Tahoma"/>
              </a:rPr>
              <a:t>determine</a:t>
            </a:r>
            <a:r>
              <a:rPr sz="1200" b="1" spc="-85" dirty="0">
                <a:latin typeface="Tahoma"/>
                <a:cs typeface="Tahoma"/>
              </a:rPr>
              <a:t> </a:t>
            </a:r>
            <a:r>
              <a:rPr sz="1200" b="1" spc="-70" dirty="0">
                <a:latin typeface="Tahoma"/>
                <a:cs typeface="Tahoma"/>
              </a:rPr>
              <a:t>late</a:t>
            </a:r>
            <a:r>
              <a:rPr sz="1200" b="1" spc="-85" dirty="0">
                <a:latin typeface="Tahoma"/>
                <a:cs typeface="Tahoma"/>
              </a:rPr>
              <a:t> </a:t>
            </a:r>
            <a:r>
              <a:rPr sz="1200" b="1" spc="-65" dirty="0">
                <a:latin typeface="Tahoma"/>
                <a:cs typeface="Tahoma"/>
              </a:rPr>
              <a:t>delivery</a:t>
            </a:r>
            <a:r>
              <a:rPr sz="1200" b="1" spc="-90" dirty="0">
                <a:latin typeface="Tahoma"/>
                <a:cs typeface="Tahoma"/>
              </a:rPr>
              <a:t> </a:t>
            </a:r>
            <a:r>
              <a:rPr sz="1200" b="1" spc="-65" dirty="0">
                <a:latin typeface="Tahoma"/>
                <a:cs typeface="Tahoma"/>
              </a:rPr>
              <a:t>risk</a:t>
            </a:r>
            <a:r>
              <a:rPr sz="1200" b="1" spc="-85" dirty="0">
                <a:latin typeface="Tahoma"/>
                <a:cs typeface="Tahoma"/>
              </a:rPr>
              <a:t> on</a:t>
            </a:r>
            <a:r>
              <a:rPr sz="1200" b="1" spc="-90" dirty="0">
                <a:latin typeface="Tahoma"/>
                <a:cs typeface="Tahoma"/>
              </a:rPr>
              <a:t> </a:t>
            </a:r>
            <a:r>
              <a:rPr sz="1200" b="1" spc="-70" dirty="0">
                <a:latin typeface="Tahoma"/>
                <a:cs typeface="Tahoma"/>
              </a:rPr>
              <a:t>potential</a:t>
            </a:r>
            <a:r>
              <a:rPr sz="1200" b="1" spc="-90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city.</a:t>
            </a:r>
            <a:endParaRPr sz="1200">
              <a:latin typeface="Tahoma"/>
              <a:cs typeface="Tahoma"/>
            </a:endParaRPr>
          </a:p>
          <a:p>
            <a:pPr marL="469900" marR="22860" indent="-320675" algn="just">
              <a:lnSpc>
                <a:spcPct val="100000"/>
              </a:lnSpc>
              <a:buFont typeface="Arial"/>
              <a:buChar char="●"/>
              <a:tabLst>
                <a:tab pos="469900" algn="l"/>
              </a:tabLst>
            </a:pPr>
            <a:r>
              <a:rPr sz="1200" b="1" spc="-95" dirty="0">
                <a:latin typeface="Tahoma"/>
                <a:cs typeface="Tahoma"/>
              </a:rPr>
              <a:t>Initiate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b="1" spc="-110" dirty="0">
                <a:latin typeface="Tahoma"/>
                <a:cs typeface="Tahoma"/>
              </a:rPr>
              <a:t>movement</a:t>
            </a:r>
            <a:r>
              <a:rPr sz="1200" b="1" spc="30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grouping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60" dirty="0">
                <a:latin typeface="Tahoma"/>
                <a:cs typeface="Tahoma"/>
              </a:rPr>
              <a:t>for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all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Category.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From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the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modelling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70" dirty="0">
                <a:latin typeface="Tahoma"/>
                <a:cs typeface="Tahoma"/>
              </a:rPr>
              <a:t>we</a:t>
            </a:r>
            <a:r>
              <a:rPr sz="1200" b="1" spc="80" dirty="0">
                <a:latin typeface="Tahoma"/>
                <a:cs typeface="Tahoma"/>
              </a:rPr>
              <a:t> </a:t>
            </a:r>
            <a:r>
              <a:rPr sz="1200" b="1" spc="-114" dirty="0">
                <a:latin typeface="Tahoma"/>
                <a:cs typeface="Tahoma"/>
              </a:rPr>
              <a:t>know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that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Category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10" dirty="0">
                <a:latin typeface="Tahoma"/>
                <a:cs typeface="Tahoma"/>
              </a:rPr>
              <a:t>is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also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10" dirty="0">
                <a:latin typeface="Tahoma"/>
                <a:cs typeface="Tahoma"/>
              </a:rPr>
              <a:t>have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higher </a:t>
            </a:r>
            <a:r>
              <a:rPr sz="1200" b="1" spc="-50" dirty="0">
                <a:latin typeface="Tahoma"/>
                <a:cs typeface="Tahoma"/>
              </a:rPr>
              <a:t>importance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in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spc="-45" dirty="0">
                <a:latin typeface="Tahoma"/>
                <a:cs typeface="Tahoma"/>
              </a:rPr>
              <a:t>determine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SLA. </a:t>
            </a:r>
            <a:r>
              <a:rPr sz="1200" b="1" spc="-45" dirty="0">
                <a:latin typeface="Tahoma"/>
                <a:cs typeface="Tahoma"/>
              </a:rPr>
              <a:t>Therefore,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we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can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make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movement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spc="-60" dirty="0">
                <a:latin typeface="Tahoma"/>
                <a:cs typeface="Tahoma"/>
              </a:rPr>
              <a:t>grouping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to</a:t>
            </a:r>
            <a:r>
              <a:rPr sz="1200" b="1" spc="-10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FAST,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MED,</a:t>
            </a:r>
            <a:r>
              <a:rPr sz="1200" b="1" spc="-10" dirty="0">
                <a:latin typeface="Tahoma"/>
                <a:cs typeface="Tahoma"/>
              </a:rPr>
              <a:t> and </a:t>
            </a:r>
            <a:r>
              <a:rPr sz="1200" b="1" spc="-20" dirty="0">
                <a:latin typeface="Tahoma"/>
                <a:cs typeface="Tahoma"/>
              </a:rPr>
              <a:t>SLOW </a:t>
            </a:r>
            <a:r>
              <a:rPr sz="1200" b="1" spc="-114" dirty="0">
                <a:latin typeface="Tahoma"/>
                <a:cs typeface="Tahoma"/>
              </a:rPr>
              <a:t>movement</a:t>
            </a:r>
            <a:r>
              <a:rPr sz="1200" b="1" spc="25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for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110" dirty="0">
                <a:latin typeface="Tahoma"/>
                <a:cs typeface="Tahoma"/>
              </a:rPr>
              <a:t>the</a:t>
            </a:r>
            <a:r>
              <a:rPr sz="1200" b="1" spc="25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Category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that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company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200" b="1" spc="-110" dirty="0">
                <a:latin typeface="Tahoma"/>
                <a:cs typeface="Tahoma"/>
              </a:rPr>
              <a:t>handle.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195" dirty="0">
                <a:latin typeface="Tahoma"/>
                <a:cs typeface="Tahoma"/>
              </a:rPr>
              <a:t>So</a:t>
            </a:r>
            <a:r>
              <a:rPr sz="1200" b="1" spc="105" dirty="0">
                <a:latin typeface="Tahoma"/>
                <a:cs typeface="Tahoma"/>
              </a:rPr>
              <a:t> </a:t>
            </a:r>
            <a:r>
              <a:rPr sz="1200" b="1" spc="-204" dirty="0">
                <a:latin typeface="Tahoma"/>
                <a:cs typeface="Tahoma"/>
              </a:rPr>
              <a:t>we</a:t>
            </a:r>
            <a:r>
              <a:rPr sz="1200" b="1" spc="120" dirty="0">
                <a:latin typeface="Tahoma"/>
                <a:cs typeface="Tahoma"/>
              </a:rPr>
              <a:t> </a:t>
            </a:r>
            <a:r>
              <a:rPr sz="1200" b="1" spc="-135" dirty="0">
                <a:latin typeface="Tahoma"/>
                <a:cs typeface="Tahoma"/>
              </a:rPr>
              <a:t>can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prepare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200" b="1" spc="-110" dirty="0">
                <a:latin typeface="Tahoma"/>
                <a:cs typeface="Tahoma"/>
              </a:rPr>
              <a:t>the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114" dirty="0">
                <a:latin typeface="Tahoma"/>
                <a:cs typeface="Tahoma"/>
              </a:rPr>
              <a:t>more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70" dirty="0">
                <a:latin typeface="Tahoma"/>
                <a:cs typeface="Tahoma"/>
              </a:rPr>
              <a:t>effective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layout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for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outbound </a:t>
            </a:r>
            <a:r>
              <a:rPr sz="1200" b="1" spc="-95" dirty="0">
                <a:latin typeface="Tahoma"/>
                <a:cs typeface="Tahoma"/>
              </a:rPr>
              <a:t>staging</a:t>
            </a:r>
            <a:r>
              <a:rPr sz="1200" b="1" spc="-90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to</a:t>
            </a:r>
            <a:r>
              <a:rPr sz="1200" b="1" spc="-85" dirty="0">
                <a:latin typeface="Tahoma"/>
                <a:cs typeface="Tahoma"/>
              </a:rPr>
              <a:t> minimize </a:t>
            </a:r>
            <a:r>
              <a:rPr sz="1200" b="1" spc="-75" dirty="0">
                <a:latin typeface="Tahoma"/>
                <a:cs typeface="Tahoma"/>
              </a:rPr>
              <a:t>the</a:t>
            </a:r>
            <a:r>
              <a:rPr sz="1200" b="1" spc="-85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lead</a:t>
            </a:r>
            <a:r>
              <a:rPr sz="1200" b="1" spc="-90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time</a:t>
            </a:r>
            <a:r>
              <a:rPr sz="1200" b="1" spc="-85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for</a:t>
            </a:r>
            <a:r>
              <a:rPr sz="1200" b="1" spc="-90" dirty="0">
                <a:latin typeface="Tahoma"/>
                <a:cs typeface="Tahoma"/>
              </a:rPr>
              <a:t> </a:t>
            </a:r>
            <a:r>
              <a:rPr sz="1200" b="1" spc="-70" dirty="0">
                <a:latin typeface="Tahoma"/>
                <a:cs typeface="Tahoma"/>
              </a:rPr>
              <a:t>order</a:t>
            </a:r>
            <a:r>
              <a:rPr sz="1200" b="1" spc="-9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processing.</a:t>
            </a:r>
            <a:endParaRPr sz="1200">
              <a:latin typeface="Tahoma"/>
              <a:cs typeface="Tahoma"/>
            </a:endParaRPr>
          </a:p>
          <a:p>
            <a:pPr marL="469900" marR="15240" indent="-320675" algn="just">
              <a:lnSpc>
                <a:spcPct val="100000"/>
              </a:lnSpc>
              <a:buFont typeface="Arial"/>
              <a:buChar char="●"/>
              <a:tabLst>
                <a:tab pos="469900" algn="l"/>
              </a:tabLst>
            </a:pPr>
            <a:r>
              <a:rPr sz="1200" b="1" spc="-75" dirty="0">
                <a:latin typeface="Tahoma"/>
                <a:cs typeface="Tahoma"/>
              </a:rPr>
              <a:t>Calculate</a:t>
            </a:r>
            <a:r>
              <a:rPr sz="1200" b="1" spc="-15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manpower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more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efﬁciently.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As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195" dirty="0">
                <a:latin typeface="Tahoma"/>
                <a:cs typeface="Tahoma"/>
              </a:rPr>
              <a:t>we</a:t>
            </a:r>
            <a:r>
              <a:rPr sz="1200" b="1" spc="110" dirty="0">
                <a:latin typeface="Tahoma"/>
                <a:cs typeface="Tahoma"/>
              </a:rPr>
              <a:t> </a:t>
            </a:r>
            <a:r>
              <a:rPr sz="1200" b="1" spc="-130" dirty="0">
                <a:latin typeface="Tahoma"/>
                <a:cs typeface="Tahoma"/>
              </a:rPr>
              <a:t>can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b="1" spc="-120" dirty="0">
                <a:latin typeface="Tahoma"/>
                <a:cs typeface="Tahoma"/>
              </a:rPr>
              <a:t>see,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the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order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quantity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140" dirty="0">
                <a:latin typeface="Tahoma"/>
                <a:cs typeface="Tahoma"/>
              </a:rPr>
              <a:t>is</a:t>
            </a:r>
            <a:r>
              <a:rPr sz="1200" b="1" spc="50" dirty="0">
                <a:latin typeface="Tahoma"/>
                <a:cs typeface="Tahoma"/>
              </a:rPr>
              <a:t> </a:t>
            </a:r>
            <a:r>
              <a:rPr sz="1200" b="1" spc="-110" dirty="0">
                <a:latin typeface="Tahoma"/>
                <a:cs typeface="Tahoma"/>
              </a:rPr>
              <a:t>also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120" dirty="0">
                <a:latin typeface="Tahoma"/>
                <a:cs typeface="Tahoma"/>
              </a:rPr>
              <a:t>one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114" dirty="0">
                <a:latin typeface="Tahoma"/>
                <a:cs typeface="Tahoma"/>
              </a:rPr>
              <a:t>of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important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feature.</a:t>
            </a:r>
            <a:r>
              <a:rPr sz="1200" b="1" spc="3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The </a:t>
            </a:r>
            <a:r>
              <a:rPr sz="1200" b="1" spc="-65" dirty="0">
                <a:latin typeface="Tahoma"/>
                <a:cs typeface="Tahoma"/>
              </a:rPr>
              <a:t>company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can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45" dirty="0">
                <a:latin typeface="Tahoma"/>
                <a:cs typeface="Tahoma"/>
              </a:rPr>
              <a:t>calculate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several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point </a:t>
            </a:r>
            <a:r>
              <a:rPr sz="1200" b="1" spc="-10" dirty="0">
                <a:latin typeface="Tahoma"/>
                <a:cs typeface="Tahoma"/>
              </a:rPr>
              <a:t>and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analyze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the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50" dirty="0">
                <a:latin typeface="Tahoma"/>
                <a:cs typeface="Tahoma"/>
              </a:rPr>
              <a:t>possibility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spc="-30" dirty="0">
                <a:latin typeface="Tahoma"/>
                <a:cs typeface="Tahoma"/>
              </a:rPr>
              <a:t>where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the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most </a:t>
            </a:r>
            <a:r>
              <a:rPr sz="1200" b="1" spc="-50" dirty="0">
                <a:latin typeface="Tahoma"/>
                <a:cs typeface="Tahoma"/>
              </a:rPr>
              <a:t>needed</a:t>
            </a:r>
            <a:r>
              <a:rPr sz="1200" b="1" spc="-20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for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30" dirty="0">
                <a:latin typeface="Tahoma"/>
                <a:cs typeface="Tahoma"/>
              </a:rPr>
              <a:t>additional </a:t>
            </a:r>
            <a:r>
              <a:rPr sz="1200" b="1" spc="-110" dirty="0">
                <a:latin typeface="Tahoma"/>
                <a:cs typeface="Tahoma"/>
              </a:rPr>
              <a:t>manpower.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50" dirty="0">
                <a:latin typeface="Tahoma"/>
                <a:cs typeface="Tahoma"/>
              </a:rPr>
              <a:t>Also</a:t>
            </a:r>
            <a:r>
              <a:rPr sz="1200" b="1" spc="-25" dirty="0">
                <a:latin typeface="Tahoma"/>
                <a:cs typeface="Tahoma"/>
              </a:rPr>
              <a:t> </a:t>
            </a:r>
            <a:r>
              <a:rPr sz="1200" b="1" spc="-145" dirty="0">
                <a:latin typeface="Tahoma"/>
                <a:cs typeface="Tahoma"/>
              </a:rPr>
              <a:t>we</a:t>
            </a:r>
            <a:r>
              <a:rPr sz="1200" b="1" spc="55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can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add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the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65" dirty="0">
                <a:latin typeface="Tahoma"/>
                <a:cs typeface="Tahoma"/>
              </a:rPr>
              <a:t>facility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50" dirty="0">
                <a:latin typeface="Tahoma"/>
                <a:cs typeface="Tahoma"/>
              </a:rPr>
              <a:t>to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maximize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the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60" dirty="0">
                <a:latin typeface="Tahoma"/>
                <a:cs typeface="Tahoma"/>
              </a:rPr>
              <a:t>productivity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65" dirty="0">
                <a:latin typeface="Tahoma"/>
                <a:cs typeface="Tahoma"/>
              </a:rPr>
              <a:t>like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conveyor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60" dirty="0">
                <a:latin typeface="Tahoma"/>
                <a:cs typeface="Tahoma"/>
              </a:rPr>
              <a:t>belt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spc="-110" dirty="0">
                <a:latin typeface="Tahoma"/>
                <a:cs typeface="Tahoma"/>
              </a:rPr>
              <a:t>so</a:t>
            </a:r>
            <a:r>
              <a:rPr sz="1200" b="1" spc="25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the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picker</a:t>
            </a:r>
            <a:r>
              <a:rPr sz="1200" b="1" spc="15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could </a:t>
            </a:r>
            <a:r>
              <a:rPr sz="1200" b="1" spc="-70" dirty="0">
                <a:latin typeface="Tahoma"/>
                <a:cs typeface="Tahoma"/>
              </a:rPr>
              <a:t>deliver</a:t>
            </a:r>
            <a:r>
              <a:rPr sz="1200" b="1" spc="-80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the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goods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b="1" spc="-55" dirty="0">
                <a:latin typeface="Tahoma"/>
                <a:cs typeface="Tahoma"/>
              </a:rPr>
              <a:t>to</a:t>
            </a:r>
            <a:r>
              <a:rPr sz="1200" b="1" spc="-75" dirty="0">
                <a:latin typeface="Tahoma"/>
                <a:cs typeface="Tahoma"/>
              </a:rPr>
              <a:t> </a:t>
            </a:r>
            <a:r>
              <a:rPr sz="1200" b="1" spc="-95" dirty="0">
                <a:latin typeface="Tahoma"/>
                <a:cs typeface="Tahoma"/>
              </a:rPr>
              <a:t>packing</a:t>
            </a:r>
            <a:r>
              <a:rPr sz="1200" b="1" spc="-75" dirty="0">
                <a:latin typeface="Tahoma"/>
                <a:cs typeface="Tahoma"/>
              </a:rPr>
              <a:t> station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without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actually</a:t>
            </a:r>
            <a:r>
              <a:rPr sz="1200" b="1" spc="-80" dirty="0">
                <a:latin typeface="Tahoma"/>
                <a:cs typeface="Tahoma"/>
              </a:rPr>
              <a:t> </a:t>
            </a:r>
            <a:r>
              <a:rPr sz="1200" b="1" spc="-90" dirty="0">
                <a:latin typeface="Tahoma"/>
                <a:cs typeface="Tahoma"/>
              </a:rPr>
              <a:t>walking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10" dirty="0">
                <a:latin typeface="Tahoma"/>
                <a:cs typeface="Tahoma"/>
              </a:rPr>
              <a:t>there.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0975" y="1407057"/>
            <a:ext cx="36245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Let’s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connect</a:t>
            </a:r>
            <a:r>
              <a:rPr sz="2400" spc="-2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to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spc="-10" dirty="0">
                <a:latin typeface="Comic Sans MS"/>
                <a:cs typeface="Comic Sans MS"/>
              </a:rPr>
              <a:t>discuss!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6334" y="2210933"/>
            <a:ext cx="583363" cy="583363"/>
          </a:xfrm>
          <a:prstGeom prst="rect">
            <a:avLst/>
          </a:prstGeom>
        </p:spPr>
      </p:pic>
      <p:pic>
        <p:nvPicPr>
          <p:cNvPr id="4" name="object 4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96140" y="2221450"/>
            <a:ext cx="556355" cy="595525"/>
          </a:xfrm>
          <a:prstGeom prst="rect">
            <a:avLst/>
          </a:prstGeom>
        </p:spPr>
      </p:pic>
      <p:pic>
        <p:nvPicPr>
          <p:cNvPr id="5" name="object 5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64175" y="2210916"/>
            <a:ext cx="625899" cy="6165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94878" y="3269413"/>
            <a:ext cx="1355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8"/>
              </a:rPr>
              <a:t>Full</a:t>
            </a:r>
            <a:r>
              <a:rPr sz="1400" u="heavy" spc="-6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8"/>
              </a:rPr>
              <a:t> </a:t>
            </a:r>
            <a:r>
              <a:rPr sz="1400" u="heavy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8"/>
              </a:rPr>
              <a:t>Python</a:t>
            </a:r>
            <a:r>
              <a:rPr sz="1400" u="heavy" spc="-60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8"/>
              </a:rPr>
              <a:t> </a:t>
            </a:r>
            <a:r>
              <a:rPr sz="1400" u="heavy" spc="-20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8"/>
              </a:rPr>
              <a:t>Code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9872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100"/>
              </a:spcBef>
            </a:pPr>
            <a:r>
              <a:rPr sz="3600" spc="125" dirty="0">
                <a:solidFill>
                  <a:srgbClr val="F46524"/>
                </a:solidFill>
                <a:latin typeface="Trebuchet MS"/>
                <a:cs typeface="Trebuchet MS"/>
              </a:rPr>
              <a:t>Business</a:t>
            </a:r>
            <a:r>
              <a:rPr sz="3600" spc="-210" dirty="0">
                <a:solidFill>
                  <a:srgbClr val="F46524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rgbClr val="F46524"/>
                </a:solidFill>
                <a:latin typeface="Trebuchet MS"/>
                <a:cs typeface="Trebuchet MS"/>
              </a:rPr>
              <a:t>Overview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8800" y="1139409"/>
            <a:ext cx="505142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Exposed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wave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Covid-19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pandemic,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marketplace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industry </a:t>
            </a:r>
            <a:r>
              <a:rPr sz="1200" dirty="0">
                <a:latin typeface="Tahoma"/>
                <a:cs typeface="Tahoma"/>
              </a:rPr>
              <a:t>experienced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exponential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surge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sales.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hashtag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#dirumahaja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one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of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3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triggers</a:t>
            </a:r>
            <a:r>
              <a:rPr sz="1200" spc="3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that</a:t>
            </a:r>
            <a:r>
              <a:rPr sz="1200" spc="3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ultimately</a:t>
            </a:r>
            <a:r>
              <a:rPr sz="1200" spc="3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encourages</a:t>
            </a:r>
            <a:r>
              <a:rPr sz="1200" spc="3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people</a:t>
            </a:r>
            <a:r>
              <a:rPr sz="1200" spc="3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3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shop</a:t>
            </a:r>
            <a:r>
              <a:rPr sz="1200" spc="3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online,</a:t>
            </a:r>
            <a:r>
              <a:rPr sz="1200" spc="35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which </a:t>
            </a:r>
            <a:r>
              <a:rPr sz="1200" dirty="0">
                <a:latin typeface="Tahoma"/>
                <a:cs typeface="Tahoma"/>
              </a:rPr>
              <a:t>ultimately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brings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beneﬁts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certain</a:t>
            </a:r>
            <a:r>
              <a:rPr sz="1200" spc="1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lines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business,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one</a:t>
            </a:r>
            <a:r>
              <a:rPr sz="1200" spc="1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which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is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a </a:t>
            </a:r>
            <a:r>
              <a:rPr sz="1200" dirty="0">
                <a:latin typeface="Tahoma"/>
                <a:cs typeface="Tahoma"/>
              </a:rPr>
              <a:t>third-party</a:t>
            </a:r>
            <a:r>
              <a:rPr sz="1200" spc="1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logistics</a:t>
            </a:r>
            <a:r>
              <a:rPr sz="1200" spc="1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service</a:t>
            </a:r>
            <a:r>
              <a:rPr sz="1200" spc="1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provider</a:t>
            </a:r>
            <a:r>
              <a:rPr sz="1200" spc="1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(Third</a:t>
            </a:r>
            <a:r>
              <a:rPr sz="1200" spc="1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Party</a:t>
            </a:r>
            <a:r>
              <a:rPr sz="1200" spc="1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Logistics).</a:t>
            </a:r>
            <a:r>
              <a:rPr sz="1200" spc="15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Competition </a:t>
            </a:r>
            <a:r>
              <a:rPr sz="1200" spc="-25" dirty="0">
                <a:latin typeface="Tahoma"/>
                <a:cs typeface="Tahoma"/>
              </a:rPr>
              <a:t>among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logistics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service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providers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heating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up,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new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start-ups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are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emerging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3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answer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needs</a:t>
            </a:r>
            <a:r>
              <a:rPr sz="1200" spc="3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order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fulﬁllment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services.</a:t>
            </a:r>
            <a:r>
              <a:rPr sz="1200" spc="3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After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pandemic </a:t>
            </a:r>
            <a:r>
              <a:rPr sz="1200" spc="-20" dirty="0">
                <a:latin typeface="Tahoma"/>
                <a:cs typeface="Tahoma"/>
              </a:rPr>
              <a:t>subsided,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competition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between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logistics</a:t>
            </a:r>
            <a:r>
              <a:rPr sz="1200" spc="-10" dirty="0">
                <a:latin typeface="Tahoma"/>
                <a:cs typeface="Tahoma"/>
              </a:rPr>
              <a:t> companies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ﬁnally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tried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offer </a:t>
            </a:r>
            <a:r>
              <a:rPr sz="1200" dirty="0">
                <a:latin typeface="Tahoma"/>
                <a:cs typeface="Tahoma"/>
              </a:rPr>
              <a:t>various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new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beneﬁts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support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changes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business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models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for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customers. </a:t>
            </a:r>
            <a:r>
              <a:rPr sz="1200" spc="55" dirty="0">
                <a:latin typeface="Tahoma"/>
                <a:cs typeface="Tahoma"/>
              </a:rPr>
              <a:t>B2B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services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deal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customers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who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increasingly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want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shop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in </a:t>
            </a:r>
            <a:r>
              <a:rPr sz="1200" dirty="0">
                <a:latin typeface="Tahoma"/>
                <a:cs typeface="Tahoma"/>
              </a:rPr>
              <a:t>ofﬂine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stores,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cooperation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several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delivery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service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providers,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of </a:t>
            </a:r>
            <a:r>
              <a:rPr sz="1200" spc="-20" dirty="0">
                <a:latin typeface="Tahoma"/>
                <a:cs typeface="Tahoma"/>
              </a:rPr>
              <a:t>course,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b="1" spc="-85" dirty="0">
                <a:latin typeface="Tahoma"/>
                <a:cs typeface="Tahoma"/>
              </a:rPr>
              <a:t>increase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75" dirty="0">
                <a:latin typeface="Tahoma"/>
                <a:cs typeface="Tahoma"/>
              </a:rPr>
              <a:t>order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80" dirty="0">
                <a:latin typeface="Tahoma"/>
                <a:cs typeface="Tahoma"/>
              </a:rPr>
              <a:t>fulﬁllment</a:t>
            </a:r>
            <a:r>
              <a:rPr sz="1200" b="1" spc="-5" dirty="0">
                <a:latin typeface="Tahoma"/>
                <a:cs typeface="Tahoma"/>
              </a:rPr>
              <a:t> </a:t>
            </a:r>
            <a:r>
              <a:rPr sz="1200" b="1" spc="-100" dirty="0">
                <a:latin typeface="Tahoma"/>
                <a:cs typeface="Tahoma"/>
              </a:rPr>
              <a:t>speed</a:t>
            </a:r>
            <a:r>
              <a:rPr sz="1200" spc="-100" dirty="0">
                <a:latin typeface="Tahoma"/>
                <a:cs typeface="Tahoma"/>
              </a:rPr>
              <a:t>.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Through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this</a:t>
            </a:r>
            <a:r>
              <a:rPr sz="1200" spc="-20" dirty="0">
                <a:latin typeface="Tahoma"/>
                <a:cs typeface="Tahoma"/>
              </a:rPr>
              <a:t> analysis,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authors </a:t>
            </a:r>
            <a:r>
              <a:rPr sz="1200" dirty="0">
                <a:latin typeface="Tahoma"/>
                <a:cs typeface="Tahoma"/>
              </a:rPr>
              <a:t>hope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exchange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ideas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regarding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what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are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factors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that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inﬂuence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the </a:t>
            </a:r>
            <a:r>
              <a:rPr sz="1200" spc="-10" dirty="0">
                <a:latin typeface="Tahoma"/>
                <a:cs typeface="Tahoma"/>
              </a:rPr>
              <a:t>delay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in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order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fulﬁllment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using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machine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learning</a:t>
            </a:r>
            <a:r>
              <a:rPr sz="1200" spc="-9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models.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0575" y="1771275"/>
            <a:ext cx="3041074" cy="17095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9275" y="909982"/>
            <a:ext cx="1772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0" dirty="0">
                <a:solidFill>
                  <a:srgbClr val="757575"/>
                </a:solidFill>
                <a:latin typeface="Trebuchet MS"/>
                <a:cs typeface="Trebuchet MS"/>
              </a:rPr>
              <a:t>Problems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16204" y="1846734"/>
            <a:ext cx="713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0040" algn="l"/>
              </a:tabLst>
            </a:pPr>
            <a:r>
              <a:rPr sz="1200" spc="-25" dirty="0">
                <a:latin typeface="Trebuchet MS"/>
                <a:cs typeface="Trebuchet MS"/>
              </a:rPr>
              <a:t>of</a:t>
            </a:r>
            <a:r>
              <a:rPr sz="1200" dirty="0">
                <a:latin typeface="Trebuchet MS"/>
                <a:cs typeface="Trebuchet MS"/>
              </a:rPr>
              <a:t>	</a:t>
            </a:r>
            <a:r>
              <a:rPr sz="1200" spc="-10" dirty="0">
                <a:latin typeface="Trebuchet MS"/>
                <a:cs typeface="Trebuchet MS"/>
              </a:rPr>
              <a:t>order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300" y="1474243"/>
            <a:ext cx="3234055" cy="26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275" indent="-409575" algn="just">
              <a:lnSpc>
                <a:spcPct val="100000"/>
              </a:lnSpc>
              <a:spcBef>
                <a:spcPts val="100"/>
              </a:spcBef>
              <a:buFont typeface="MS PGothic"/>
              <a:buChar char="➔"/>
              <a:tabLst>
                <a:tab pos="422275" algn="l"/>
              </a:tabLst>
            </a:pPr>
            <a:r>
              <a:rPr sz="1400" b="1" dirty="0">
                <a:solidFill>
                  <a:srgbClr val="F46524"/>
                </a:solidFill>
                <a:latin typeface="Trebuchet MS"/>
                <a:cs typeface="Trebuchet MS"/>
              </a:rPr>
              <a:t>Late</a:t>
            </a:r>
            <a:r>
              <a:rPr sz="1400" b="1" spc="5" dirty="0">
                <a:solidFill>
                  <a:srgbClr val="F46524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F46524"/>
                </a:solidFill>
                <a:latin typeface="Trebuchet MS"/>
                <a:cs typeface="Trebuchet MS"/>
              </a:rPr>
              <a:t>Delivery</a:t>
            </a:r>
            <a:r>
              <a:rPr sz="1400" b="1" spc="-35" dirty="0">
                <a:solidFill>
                  <a:srgbClr val="F46524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F46524"/>
                </a:solidFill>
                <a:latin typeface="Trebuchet MS"/>
                <a:cs typeface="Trebuchet MS"/>
              </a:rPr>
              <a:t>Risk</a:t>
            </a:r>
            <a:r>
              <a:rPr sz="1400" b="1" spc="10" dirty="0">
                <a:solidFill>
                  <a:srgbClr val="F46524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F46524"/>
                </a:solidFill>
                <a:latin typeface="Trebuchet MS"/>
                <a:cs typeface="Trebuchet MS"/>
              </a:rPr>
              <a:t>factor.</a:t>
            </a:r>
            <a:endParaRPr sz="1400">
              <a:latin typeface="Trebuchet MS"/>
              <a:cs typeface="Trebuchet MS"/>
            </a:endParaRPr>
          </a:p>
          <a:p>
            <a:pPr marL="422275" algn="just">
              <a:lnSpc>
                <a:spcPct val="100000"/>
              </a:lnSpc>
              <a:spcBef>
                <a:spcPts val="1250"/>
              </a:spcBef>
            </a:pPr>
            <a:r>
              <a:rPr sz="1200" spc="50" dirty="0">
                <a:latin typeface="Trebuchet MS"/>
                <a:cs typeface="Trebuchet MS"/>
              </a:rPr>
              <a:t>What</a:t>
            </a:r>
            <a:r>
              <a:rPr sz="1200" spc="315" dirty="0">
                <a:latin typeface="Trebuchet MS"/>
                <a:cs typeface="Trebuchet MS"/>
              </a:rPr>
              <a:t>  </a:t>
            </a:r>
            <a:r>
              <a:rPr sz="1200" dirty="0">
                <a:latin typeface="Trebuchet MS"/>
                <a:cs typeface="Trebuchet MS"/>
              </a:rPr>
              <a:t>aﬀects</a:t>
            </a:r>
            <a:r>
              <a:rPr sz="1200" spc="320" dirty="0">
                <a:latin typeface="Trebuchet MS"/>
                <a:cs typeface="Trebuchet MS"/>
              </a:rPr>
              <a:t>  </a:t>
            </a:r>
            <a:r>
              <a:rPr sz="1200" dirty="0">
                <a:latin typeface="Trebuchet MS"/>
                <a:cs typeface="Trebuchet MS"/>
              </a:rPr>
              <a:t>the</a:t>
            </a:r>
            <a:r>
              <a:rPr sz="1200" spc="315" dirty="0">
                <a:latin typeface="Trebuchet MS"/>
                <a:cs typeface="Trebuchet MS"/>
              </a:rPr>
              <a:t>  </a:t>
            </a:r>
            <a:r>
              <a:rPr sz="1200" spc="-10" dirty="0">
                <a:latin typeface="Trebuchet MS"/>
                <a:cs typeface="Trebuchet MS"/>
              </a:rPr>
              <a:t>level</a:t>
            </a:r>
            <a:endParaRPr sz="1200">
              <a:latin typeface="Trebuchet MS"/>
              <a:cs typeface="Trebuchet MS"/>
            </a:endParaRPr>
          </a:p>
          <a:p>
            <a:pPr marL="422275" marR="5080" algn="just">
              <a:lnSpc>
                <a:spcPct val="114599"/>
              </a:lnSpc>
            </a:pPr>
            <a:r>
              <a:rPr sz="1200" dirty="0">
                <a:latin typeface="Trebuchet MS"/>
                <a:cs typeface="Trebuchet MS"/>
              </a:rPr>
              <a:t>fulﬁllment</a:t>
            </a:r>
            <a:r>
              <a:rPr sz="1200" spc="254" dirty="0">
                <a:latin typeface="Trebuchet MS"/>
                <a:cs typeface="Trebuchet MS"/>
              </a:rPr>
              <a:t>  </a:t>
            </a:r>
            <a:r>
              <a:rPr sz="1200" dirty="0">
                <a:latin typeface="Trebuchet MS"/>
                <a:cs typeface="Trebuchet MS"/>
              </a:rPr>
              <a:t>speed,</a:t>
            </a:r>
            <a:r>
              <a:rPr sz="1200" spc="260" dirty="0">
                <a:latin typeface="Trebuchet MS"/>
                <a:cs typeface="Trebuchet MS"/>
              </a:rPr>
              <a:t>  </a:t>
            </a:r>
            <a:r>
              <a:rPr sz="1200" spc="55" dirty="0">
                <a:latin typeface="Trebuchet MS"/>
                <a:cs typeface="Trebuchet MS"/>
              </a:rPr>
              <a:t>as</a:t>
            </a:r>
            <a:r>
              <a:rPr sz="1200" spc="245" dirty="0">
                <a:latin typeface="Trebuchet MS"/>
                <a:cs typeface="Trebuchet MS"/>
              </a:rPr>
              <a:t>  </a:t>
            </a:r>
            <a:r>
              <a:rPr sz="1200" dirty="0">
                <a:latin typeface="Trebuchet MS"/>
                <a:cs typeface="Trebuchet MS"/>
              </a:rPr>
              <a:t>well</a:t>
            </a:r>
            <a:r>
              <a:rPr sz="1200" spc="240" dirty="0">
                <a:latin typeface="Trebuchet MS"/>
                <a:cs typeface="Trebuchet MS"/>
              </a:rPr>
              <a:t>  </a:t>
            </a:r>
            <a:r>
              <a:rPr sz="1200" spc="55" dirty="0">
                <a:latin typeface="Trebuchet MS"/>
                <a:cs typeface="Trebuchet MS"/>
              </a:rPr>
              <a:t>as</a:t>
            </a:r>
            <a:r>
              <a:rPr sz="1200" spc="260" dirty="0">
                <a:latin typeface="Trebuchet MS"/>
                <a:cs typeface="Trebuchet MS"/>
              </a:rPr>
              <a:t>  </a:t>
            </a:r>
            <a:r>
              <a:rPr sz="1200" spc="-25" dirty="0">
                <a:latin typeface="Trebuchet MS"/>
                <a:cs typeface="Trebuchet MS"/>
              </a:rPr>
              <a:t>the </a:t>
            </a:r>
            <a:r>
              <a:rPr sz="1200" dirty="0">
                <a:latin typeface="Trebuchet MS"/>
                <a:cs typeface="Trebuchet MS"/>
              </a:rPr>
              <a:t>characteristics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orders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that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can</a:t>
            </a:r>
            <a:r>
              <a:rPr sz="1200" spc="1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trigger </a:t>
            </a:r>
            <a:r>
              <a:rPr sz="1200" dirty="0">
                <a:latin typeface="Trebuchet MS"/>
                <a:cs typeface="Trebuchet MS"/>
              </a:rPr>
              <a:t>the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emergence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late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delivery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risk.</a:t>
            </a:r>
            <a:endParaRPr sz="1200">
              <a:latin typeface="Trebuchet MS"/>
              <a:cs typeface="Trebuchet MS"/>
            </a:endParaRPr>
          </a:p>
          <a:p>
            <a:pPr marL="422275" indent="-409575" algn="just">
              <a:lnSpc>
                <a:spcPct val="100000"/>
              </a:lnSpc>
              <a:spcBef>
                <a:spcPts val="1180"/>
              </a:spcBef>
              <a:buFont typeface="MS PGothic"/>
              <a:buChar char="➔"/>
              <a:tabLst>
                <a:tab pos="422275" algn="l"/>
              </a:tabLst>
            </a:pPr>
            <a:r>
              <a:rPr sz="1400" b="1" spc="-10" dirty="0">
                <a:solidFill>
                  <a:srgbClr val="F46524"/>
                </a:solidFill>
                <a:latin typeface="Trebuchet MS"/>
                <a:cs typeface="Trebuchet MS"/>
              </a:rPr>
              <a:t>Recommendation</a:t>
            </a:r>
            <a:endParaRPr sz="1400">
              <a:latin typeface="Trebuchet MS"/>
              <a:cs typeface="Trebuchet MS"/>
            </a:endParaRPr>
          </a:p>
          <a:p>
            <a:pPr marL="422275" marR="5715" algn="just">
              <a:lnSpc>
                <a:spcPct val="114599"/>
              </a:lnSpc>
              <a:spcBef>
                <a:spcPts val="65"/>
              </a:spcBef>
            </a:pPr>
            <a:r>
              <a:rPr sz="1200" spc="50" dirty="0">
                <a:latin typeface="Trebuchet MS"/>
                <a:cs typeface="Trebuchet MS"/>
              </a:rPr>
              <a:t>What</a:t>
            </a:r>
            <a:r>
              <a:rPr sz="1200" spc="110" dirty="0">
                <a:latin typeface="Trebuchet MS"/>
                <a:cs typeface="Trebuchet MS"/>
              </a:rPr>
              <a:t>  </a:t>
            </a:r>
            <a:r>
              <a:rPr sz="1200" dirty="0">
                <a:latin typeface="Trebuchet MS"/>
                <a:cs typeface="Trebuchet MS"/>
              </a:rPr>
              <a:t>are</a:t>
            </a:r>
            <a:r>
              <a:rPr sz="1200" spc="114" dirty="0">
                <a:latin typeface="Trebuchet MS"/>
                <a:cs typeface="Trebuchet MS"/>
              </a:rPr>
              <a:t>  </a:t>
            </a:r>
            <a:r>
              <a:rPr sz="1200" dirty="0">
                <a:latin typeface="Trebuchet MS"/>
                <a:cs typeface="Trebuchet MS"/>
              </a:rPr>
              <a:t>the</a:t>
            </a:r>
            <a:r>
              <a:rPr sz="1200" spc="114" dirty="0">
                <a:latin typeface="Trebuchet MS"/>
                <a:cs typeface="Trebuchet MS"/>
              </a:rPr>
              <a:t>  </a:t>
            </a:r>
            <a:r>
              <a:rPr sz="1200" dirty="0">
                <a:latin typeface="Trebuchet MS"/>
                <a:cs typeface="Trebuchet MS"/>
              </a:rPr>
              <a:t>recommendations</a:t>
            </a:r>
            <a:r>
              <a:rPr sz="1200" spc="110" dirty="0">
                <a:latin typeface="Trebuchet MS"/>
                <a:cs typeface="Trebuchet MS"/>
              </a:rPr>
              <a:t>  </a:t>
            </a:r>
            <a:r>
              <a:rPr sz="1200" spc="-25" dirty="0">
                <a:latin typeface="Trebuchet MS"/>
                <a:cs typeface="Trebuchet MS"/>
              </a:rPr>
              <a:t>and </a:t>
            </a:r>
            <a:r>
              <a:rPr sz="1200" dirty="0">
                <a:latin typeface="Trebuchet MS"/>
                <a:cs typeface="Trebuchet MS"/>
              </a:rPr>
              <a:t>improvised</a:t>
            </a:r>
            <a:r>
              <a:rPr sz="1200" spc="14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strategies</a:t>
            </a:r>
            <a:r>
              <a:rPr sz="1200" spc="1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1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can</a:t>
            </a:r>
            <a:r>
              <a:rPr sz="1200" spc="14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increase </a:t>
            </a:r>
            <a:r>
              <a:rPr sz="1200" dirty="0">
                <a:latin typeface="Trebuchet MS"/>
                <a:cs typeface="Trebuchet MS"/>
              </a:rPr>
              <a:t>the</a:t>
            </a:r>
            <a:r>
              <a:rPr sz="1200" spc="190" dirty="0">
                <a:latin typeface="Trebuchet MS"/>
                <a:cs typeface="Trebuchet MS"/>
              </a:rPr>
              <a:t> </a:t>
            </a:r>
            <a:r>
              <a:rPr sz="1200" spc="60" dirty="0">
                <a:latin typeface="Trebuchet MS"/>
                <a:cs typeface="Trebuchet MS"/>
              </a:rPr>
              <a:t>speed</a:t>
            </a:r>
            <a:r>
              <a:rPr sz="1200" spc="1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of</a:t>
            </a:r>
            <a:r>
              <a:rPr sz="1200" spc="1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order</a:t>
            </a:r>
            <a:r>
              <a:rPr sz="1200" spc="1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fulﬁllment</a:t>
            </a:r>
            <a:r>
              <a:rPr sz="1200" spc="1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19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the </a:t>
            </a:r>
            <a:r>
              <a:rPr sz="1200" dirty="0">
                <a:latin typeface="Trebuchet MS"/>
                <a:cs typeface="Trebuchet MS"/>
              </a:rPr>
              <a:t>preventive</a:t>
            </a:r>
            <a:r>
              <a:rPr sz="1200" spc="12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measures</a:t>
            </a:r>
            <a:r>
              <a:rPr sz="1200" spc="1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that</a:t>
            </a:r>
            <a:r>
              <a:rPr sz="1200" spc="1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can</a:t>
            </a:r>
            <a:r>
              <a:rPr sz="1200" spc="130" dirty="0">
                <a:latin typeface="Trebuchet MS"/>
                <a:cs typeface="Trebuchet MS"/>
              </a:rPr>
              <a:t> </a:t>
            </a:r>
            <a:r>
              <a:rPr sz="1200" spc="55" dirty="0">
                <a:latin typeface="Trebuchet MS"/>
                <a:cs typeface="Trebuchet MS"/>
              </a:rPr>
              <a:t>be</a:t>
            </a:r>
            <a:r>
              <a:rPr sz="1200" spc="130" dirty="0">
                <a:latin typeface="Trebuchet MS"/>
                <a:cs typeface="Trebuchet MS"/>
              </a:rPr>
              <a:t> </a:t>
            </a:r>
            <a:r>
              <a:rPr sz="1200" spc="-20" dirty="0">
                <a:latin typeface="Trebuchet MS"/>
                <a:cs typeface="Trebuchet MS"/>
              </a:rPr>
              <a:t>taken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deal</a:t>
            </a:r>
            <a:r>
              <a:rPr sz="1200" spc="-10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with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delays.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64000" y="131880"/>
            <a:ext cx="4255135" cy="4879975"/>
            <a:chOff x="4464000" y="131880"/>
            <a:chExt cx="4255135" cy="4879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4000" y="193586"/>
              <a:ext cx="4254599" cy="48180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9780" y="131880"/>
              <a:ext cx="2103037" cy="8285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947875" y="909982"/>
            <a:ext cx="1057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757575"/>
                </a:solidFill>
                <a:latin typeface="Trebuchet MS"/>
                <a:cs typeface="Trebuchet MS"/>
              </a:rPr>
              <a:t>Steps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marR="675005" indent="-444500">
              <a:lnSpc>
                <a:spcPct val="113999"/>
              </a:lnSpc>
              <a:spcBef>
                <a:spcPts val="100"/>
              </a:spcBef>
              <a:buFont typeface="MS PGothic"/>
              <a:buChar char="➔"/>
              <a:tabLst>
                <a:tab pos="456565" algn="l"/>
                <a:tab pos="457200" algn="l"/>
              </a:tabLst>
            </a:pPr>
            <a:r>
              <a:rPr spc="50" dirty="0"/>
              <a:t>Data</a:t>
            </a:r>
            <a:r>
              <a:rPr spc="-60" dirty="0"/>
              <a:t> </a:t>
            </a:r>
            <a:r>
              <a:rPr dirty="0"/>
              <a:t>Preparation</a:t>
            </a:r>
            <a:r>
              <a:rPr spc="-55" dirty="0"/>
              <a:t> </a:t>
            </a:r>
            <a:r>
              <a:rPr spc="-50" dirty="0"/>
              <a:t>&amp; </a:t>
            </a:r>
            <a:r>
              <a:rPr spc="-10" dirty="0"/>
              <a:t>Proﬁling</a:t>
            </a:r>
          </a:p>
          <a:p>
            <a:pPr marL="456565" indent="-444500">
              <a:lnSpc>
                <a:spcPct val="100000"/>
              </a:lnSpc>
              <a:spcBef>
                <a:spcPts val="1335"/>
              </a:spcBef>
              <a:buFont typeface="MS PGothic"/>
              <a:buChar char="➔"/>
              <a:tabLst>
                <a:tab pos="456565" algn="l"/>
                <a:tab pos="457200" algn="l"/>
              </a:tabLst>
            </a:pPr>
            <a:r>
              <a:rPr dirty="0"/>
              <a:t>Exploratory</a:t>
            </a:r>
            <a:r>
              <a:rPr spc="-75" dirty="0"/>
              <a:t> </a:t>
            </a:r>
            <a:r>
              <a:rPr spc="50" dirty="0"/>
              <a:t>Data</a:t>
            </a:r>
            <a:r>
              <a:rPr spc="-90" dirty="0"/>
              <a:t> </a:t>
            </a:r>
            <a:r>
              <a:rPr spc="-10" dirty="0"/>
              <a:t>Analysis</a:t>
            </a:r>
          </a:p>
          <a:p>
            <a:pPr marL="456565" indent="-444500">
              <a:lnSpc>
                <a:spcPct val="100000"/>
              </a:lnSpc>
              <a:spcBef>
                <a:spcPts val="1335"/>
              </a:spcBef>
              <a:buFont typeface="MS PGothic"/>
              <a:buChar char="➔"/>
              <a:tabLst>
                <a:tab pos="456565" algn="l"/>
                <a:tab pos="457200" algn="l"/>
              </a:tabLst>
            </a:pPr>
            <a:r>
              <a:rPr spc="-10" dirty="0"/>
              <a:t>Preprocessing</a:t>
            </a:r>
          </a:p>
          <a:p>
            <a:pPr marL="456565" indent="-444500">
              <a:lnSpc>
                <a:spcPct val="100000"/>
              </a:lnSpc>
              <a:spcBef>
                <a:spcPts val="1335"/>
              </a:spcBef>
              <a:buFont typeface="MS PGothic"/>
              <a:buChar char="➔"/>
              <a:tabLst>
                <a:tab pos="456565" algn="l"/>
                <a:tab pos="457200" algn="l"/>
              </a:tabLst>
            </a:pPr>
            <a:r>
              <a:rPr spc="70" dirty="0"/>
              <a:t>Modeling</a:t>
            </a:r>
            <a:r>
              <a:rPr spc="-75" dirty="0"/>
              <a:t> </a:t>
            </a:r>
            <a:r>
              <a:rPr spc="-10" dirty="0"/>
              <a:t>Preparation</a:t>
            </a:r>
          </a:p>
          <a:p>
            <a:pPr marL="456565" indent="-444500">
              <a:lnSpc>
                <a:spcPct val="100000"/>
              </a:lnSpc>
              <a:spcBef>
                <a:spcPts val="1335"/>
              </a:spcBef>
              <a:buFont typeface="MS PGothic"/>
              <a:buChar char="➔"/>
              <a:tabLst>
                <a:tab pos="456565" algn="l"/>
                <a:tab pos="457200" algn="l"/>
              </a:tabLst>
            </a:pPr>
            <a:r>
              <a:rPr spc="55" dirty="0"/>
              <a:t>Modelling</a:t>
            </a:r>
          </a:p>
          <a:p>
            <a:pPr marL="456565" indent="-444500">
              <a:lnSpc>
                <a:spcPct val="100000"/>
              </a:lnSpc>
              <a:spcBef>
                <a:spcPts val="1335"/>
              </a:spcBef>
              <a:buFont typeface="MS PGothic"/>
              <a:buChar char="➔"/>
              <a:tabLst>
                <a:tab pos="456565" algn="l"/>
                <a:tab pos="457200" algn="l"/>
              </a:tabLst>
            </a:pPr>
            <a:r>
              <a:rPr spc="35" dirty="0"/>
              <a:t>Recommendation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575062"/>
            <a:ext cx="8839199" cy="39933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2100" y="145512"/>
            <a:ext cx="397382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latin typeface="Tahoma"/>
                <a:cs typeface="Tahoma"/>
              </a:rPr>
              <a:t>DataCo</a:t>
            </a:r>
            <a:r>
              <a:rPr sz="1400" b="1" spc="-110" dirty="0">
                <a:latin typeface="Tahoma"/>
                <a:cs typeface="Tahoma"/>
              </a:rPr>
              <a:t> </a:t>
            </a:r>
            <a:r>
              <a:rPr sz="1400" b="1" spc="-114" dirty="0">
                <a:latin typeface="Tahoma"/>
                <a:cs typeface="Tahoma"/>
              </a:rPr>
              <a:t>Smart</a:t>
            </a:r>
            <a:r>
              <a:rPr sz="1400" b="1" spc="-105" dirty="0">
                <a:latin typeface="Tahoma"/>
                <a:cs typeface="Tahoma"/>
              </a:rPr>
              <a:t> </a:t>
            </a:r>
            <a:r>
              <a:rPr sz="1400" b="1" spc="-100" dirty="0">
                <a:latin typeface="Tahoma"/>
                <a:cs typeface="Tahoma"/>
              </a:rPr>
              <a:t>Supply</a:t>
            </a:r>
            <a:r>
              <a:rPr sz="1400" b="1" spc="-110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Chain</a:t>
            </a:r>
            <a:r>
              <a:rPr sz="1400" b="1" spc="-105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for</a:t>
            </a:r>
            <a:r>
              <a:rPr sz="1400" b="1" spc="-105" dirty="0">
                <a:latin typeface="Tahoma"/>
                <a:cs typeface="Tahoma"/>
              </a:rPr>
              <a:t> </a:t>
            </a:r>
            <a:r>
              <a:rPr sz="1400" b="1" spc="-95" dirty="0">
                <a:latin typeface="Tahoma"/>
                <a:cs typeface="Tahoma"/>
              </a:rPr>
              <a:t>Big</a:t>
            </a:r>
            <a:r>
              <a:rPr sz="1400" b="1" spc="-110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Data</a:t>
            </a:r>
            <a:r>
              <a:rPr sz="1400" b="1" spc="-10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Analytics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8675" y="3173456"/>
            <a:ext cx="768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latin typeface="Tahoma"/>
                <a:cs typeface="Tahoma"/>
              </a:rPr>
              <a:t>Python </a:t>
            </a:r>
            <a:r>
              <a:rPr sz="1800" b="1" spc="-90" dirty="0">
                <a:latin typeface="Tahoma"/>
                <a:cs typeface="Tahoma"/>
              </a:rPr>
              <a:t>Library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1850" y="1120781"/>
            <a:ext cx="713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ahoma"/>
                <a:cs typeface="Tahoma"/>
              </a:rPr>
              <a:t>Data </a:t>
            </a:r>
            <a:r>
              <a:rPr sz="1800" b="1" spc="-95" dirty="0">
                <a:latin typeface="Tahoma"/>
                <a:cs typeface="Tahoma"/>
              </a:rPr>
              <a:t>Proﬁle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5124" y="3221180"/>
            <a:ext cx="10058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70" dirty="0">
                <a:latin typeface="Tahoma"/>
                <a:cs typeface="Tahoma"/>
              </a:rPr>
              <a:t>Null</a:t>
            </a:r>
            <a:r>
              <a:rPr sz="1500" b="1" spc="-125" dirty="0">
                <a:latin typeface="Tahoma"/>
                <a:cs typeface="Tahoma"/>
              </a:rPr>
              <a:t> </a:t>
            </a:r>
            <a:r>
              <a:rPr sz="1500" b="1" spc="-80" dirty="0">
                <a:latin typeface="Tahoma"/>
                <a:cs typeface="Tahoma"/>
              </a:rPr>
              <a:t>Data</a:t>
            </a:r>
            <a:r>
              <a:rPr sz="1500" b="1" spc="-125" dirty="0">
                <a:latin typeface="Tahoma"/>
                <a:cs typeface="Tahoma"/>
              </a:rPr>
              <a:t> </a:t>
            </a:r>
            <a:r>
              <a:rPr sz="1500" b="1" spc="-110" dirty="0">
                <a:latin typeface="Tahoma"/>
                <a:cs typeface="Tahoma"/>
              </a:rPr>
              <a:t>&amp; </a:t>
            </a:r>
            <a:r>
              <a:rPr sz="1500" b="1" spc="-55" dirty="0">
                <a:latin typeface="Tahoma"/>
                <a:cs typeface="Tahoma"/>
              </a:rPr>
              <a:t>Cardinality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8675" y="985379"/>
            <a:ext cx="9734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Tahoma"/>
                <a:cs typeface="Tahoma"/>
              </a:rPr>
              <a:t>Numpy, Pandas, Matplotlib, Seaborn, </a:t>
            </a:r>
            <a:r>
              <a:rPr sz="1200" spc="-20" dirty="0">
                <a:latin typeface="Tahoma"/>
                <a:cs typeface="Tahoma"/>
              </a:rPr>
              <a:t>Sklearn,</a:t>
            </a:r>
            <a:r>
              <a:rPr sz="1200" spc="-7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Dalex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1899" y="2946162"/>
            <a:ext cx="94551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ahoma"/>
                <a:cs typeface="Tahoma"/>
              </a:rPr>
              <a:t>Data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has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20" dirty="0">
                <a:latin typeface="Tahoma"/>
                <a:cs typeface="Tahoma"/>
              </a:rPr>
              <a:t>-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180.519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rows</a:t>
            </a:r>
            <a:endParaRPr sz="1100">
              <a:latin typeface="Tahoma"/>
              <a:cs typeface="Tahoma"/>
            </a:endParaRPr>
          </a:p>
          <a:p>
            <a:pPr marL="87630" indent="-75565">
              <a:lnSpc>
                <a:spcPct val="100000"/>
              </a:lnSpc>
              <a:buChar char="-"/>
              <a:tabLst>
                <a:tab pos="88265" algn="l"/>
              </a:tabLst>
            </a:pPr>
            <a:r>
              <a:rPr sz="1100" dirty="0">
                <a:latin typeface="Tahoma"/>
                <a:cs typeface="Tahoma"/>
              </a:rPr>
              <a:t>53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columns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20" dirty="0">
                <a:latin typeface="Tahoma"/>
                <a:cs typeface="Tahoma"/>
              </a:rPr>
              <a:t>-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14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Int64</a:t>
            </a:r>
            <a:endParaRPr sz="1100">
              <a:latin typeface="Tahoma"/>
              <a:cs typeface="Tahoma"/>
            </a:endParaRPr>
          </a:p>
          <a:p>
            <a:pPr marL="87630" indent="-75565">
              <a:lnSpc>
                <a:spcPct val="100000"/>
              </a:lnSpc>
              <a:buChar char="-"/>
              <a:tabLst>
                <a:tab pos="88265" algn="l"/>
              </a:tabLst>
            </a:pPr>
            <a:r>
              <a:rPr sz="1100" dirty="0">
                <a:latin typeface="Tahoma"/>
                <a:cs typeface="Tahoma"/>
              </a:rPr>
              <a:t>15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Float64</a:t>
            </a:r>
            <a:endParaRPr sz="1100">
              <a:latin typeface="Tahoma"/>
              <a:cs typeface="Tahoma"/>
            </a:endParaRPr>
          </a:p>
          <a:p>
            <a:pPr marL="87630" indent="-75565">
              <a:lnSpc>
                <a:spcPct val="100000"/>
              </a:lnSpc>
              <a:buChar char="-"/>
              <a:tabLst>
                <a:tab pos="88265" algn="l"/>
              </a:tabLst>
            </a:pPr>
            <a:r>
              <a:rPr sz="1100" dirty="0">
                <a:latin typeface="Tahoma"/>
                <a:cs typeface="Tahoma"/>
              </a:rPr>
              <a:t>24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Object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05025" y="939687"/>
            <a:ext cx="102171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ahoma"/>
                <a:cs typeface="Tahoma"/>
              </a:rPr>
              <a:t>2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Columns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have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Tahoma"/>
                <a:cs typeface="Tahoma"/>
              </a:rPr>
              <a:t>155.679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&amp;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100" dirty="0">
                <a:latin typeface="Tahoma"/>
                <a:cs typeface="Tahoma"/>
              </a:rPr>
              <a:t>180.519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rows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of </a:t>
            </a:r>
            <a:r>
              <a:rPr sz="1100" dirty="0">
                <a:latin typeface="Tahoma"/>
                <a:cs typeface="Tahoma"/>
              </a:rPr>
              <a:t>null</a:t>
            </a:r>
            <a:r>
              <a:rPr sz="1100" spc="-10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data,</a:t>
            </a:r>
            <a:r>
              <a:rPr sz="1100" spc="-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and </a:t>
            </a:r>
            <a:r>
              <a:rPr sz="1100" dirty="0">
                <a:latin typeface="Tahoma"/>
                <a:cs typeface="Tahoma"/>
              </a:rPr>
              <a:t>mostly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columns </a:t>
            </a:r>
            <a:r>
              <a:rPr sz="1100" spc="-20" dirty="0">
                <a:latin typeface="Tahoma"/>
                <a:cs typeface="Tahoma"/>
              </a:rPr>
              <a:t>have</a:t>
            </a:r>
            <a:r>
              <a:rPr sz="1100" spc="-11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high </a:t>
            </a:r>
            <a:r>
              <a:rPr sz="1100" spc="-10" dirty="0">
                <a:latin typeface="Tahoma"/>
                <a:cs typeface="Tahoma"/>
              </a:rPr>
              <a:t>cardinality.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8200" y="1259380"/>
            <a:ext cx="9728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latin typeface="Tahoma"/>
                <a:cs typeface="Tahoma"/>
              </a:rPr>
              <a:t>Selection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8150" y="2862070"/>
            <a:ext cx="10382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Tahoma"/>
                <a:cs typeface="Tahoma"/>
              </a:rPr>
              <a:t>For</a:t>
            </a:r>
            <a:r>
              <a:rPr sz="1000" spc="114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Late</a:t>
            </a:r>
            <a:r>
              <a:rPr sz="1000" spc="1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Delivery </a:t>
            </a:r>
            <a:r>
              <a:rPr sz="1000" dirty="0">
                <a:latin typeface="Tahoma"/>
                <a:cs typeface="Tahoma"/>
              </a:rPr>
              <a:t>Risk</a:t>
            </a:r>
            <a:r>
              <a:rPr sz="1000" spc="229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analysis,</a:t>
            </a:r>
            <a:r>
              <a:rPr sz="1000" spc="229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we </a:t>
            </a:r>
            <a:r>
              <a:rPr sz="1000" dirty="0">
                <a:latin typeface="Tahoma"/>
                <a:cs typeface="Tahoma"/>
              </a:rPr>
              <a:t>will</a:t>
            </a:r>
            <a:r>
              <a:rPr sz="1000" spc="3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use</a:t>
            </a:r>
            <a:r>
              <a:rPr sz="1000" spc="36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columns Late_delivery_risk</a:t>
            </a:r>
            <a:endParaRPr sz="10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sz="1000" dirty="0">
                <a:latin typeface="Tahoma"/>
                <a:cs typeface="Tahoma"/>
              </a:rPr>
              <a:t>,</a:t>
            </a:r>
            <a:r>
              <a:rPr sz="1000" spc="1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Category</a:t>
            </a:r>
            <a:r>
              <a:rPr sz="1000" spc="1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Name,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8150" y="3624070"/>
            <a:ext cx="506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Tahoma"/>
                <a:cs typeface="Tahoma"/>
              </a:rPr>
              <a:t>Market, City, Country,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21090" y="3624070"/>
            <a:ext cx="371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just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Tahoma"/>
                <a:cs typeface="Tahoma"/>
              </a:rPr>
              <a:t>Order Order Order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58150" y="4081270"/>
            <a:ext cx="1038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8475" algn="l"/>
              </a:tabLst>
            </a:pPr>
            <a:r>
              <a:rPr sz="1000" spc="-20" dirty="0">
                <a:latin typeface="Tahoma"/>
                <a:cs typeface="Tahoma"/>
              </a:rPr>
              <a:t>Item</a:t>
            </a:r>
            <a:r>
              <a:rPr sz="1000" dirty="0">
                <a:latin typeface="Tahoma"/>
                <a:cs typeface="Tahoma"/>
              </a:rPr>
              <a:t>	</a:t>
            </a:r>
            <a:r>
              <a:rPr sz="1000" spc="-10" dirty="0">
                <a:latin typeface="Tahoma"/>
                <a:cs typeface="Tahoma"/>
              </a:rPr>
              <a:t>Quantity,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tabLst>
                <a:tab pos="610870" algn="l"/>
              </a:tabLst>
            </a:pPr>
            <a:r>
              <a:rPr sz="1000" spc="-10" dirty="0">
                <a:latin typeface="Tahoma"/>
                <a:cs typeface="Tahoma"/>
              </a:rPr>
              <a:t>Order</a:t>
            </a:r>
            <a:r>
              <a:rPr sz="1000" dirty="0">
                <a:latin typeface="Tahoma"/>
                <a:cs typeface="Tahoma"/>
              </a:rPr>
              <a:t>	</a:t>
            </a:r>
            <a:r>
              <a:rPr sz="1000" spc="-25" dirty="0">
                <a:latin typeface="Tahoma"/>
                <a:cs typeface="Tahoma"/>
              </a:rPr>
              <a:t>Region, </a:t>
            </a:r>
            <a:r>
              <a:rPr sz="1000" spc="-10" dirty="0">
                <a:latin typeface="Tahoma"/>
                <a:cs typeface="Tahoma"/>
              </a:rPr>
              <a:t>Shipping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Mode.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14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0" dirty="0">
                <a:latin typeface="Trebuchet MS"/>
                <a:cs typeface="Trebuchet MS"/>
              </a:rPr>
              <a:t>Shipping</a:t>
            </a:r>
            <a:r>
              <a:rPr sz="3600" spc="-220" dirty="0">
                <a:latin typeface="Trebuchet MS"/>
                <a:cs typeface="Trebuchet MS"/>
              </a:rPr>
              <a:t> </a:t>
            </a:r>
            <a:r>
              <a:rPr sz="3600" spc="200" dirty="0">
                <a:latin typeface="Trebuchet MS"/>
                <a:cs typeface="Trebuchet MS"/>
              </a:rPr>
              <a:t>Modes</a:t>
            </a:r>
            <a:r>
              <a:rPr sz="3600" spc="-220" dirty="0">
                <a:latin typeface="Trebuchet MS"/>
                <a:cs typeface="Trebuchet MS"/>
              </a:rPr>
              <a:t> </a:t>
            </a:r>
            <a:r>
              <a:rPr sz="3600" spc="185" dirty="0">
                <a:latin typeface="Trebuchet MS"/>
                <a:cs typeface="Trebuchet MS"/>
              </a:rPr>
              <a:t>do</a:t>
            </a:r>
            <a:r>
              <a:rPr sz="3600" spc="-215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matter!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391811"/>
            <a:ext cx="5995315" cy="28549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0025" y="1422038"/>
            <a:ext cx="232600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ahoma"/>
                <a:cs typeface="Tahoma"/>
              </a:rPr>
              <a:t>From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plot,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know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that </a:t>
            </a:r>
            <a:r>
              <a:rPr sz="1400" dirty="0">
                <a:latin typeface="Tahoma"/>
                <a:cs typeface="Tahoma"/>
              </a:rPr>
              <a:t>Shipping</a:t>
            </a:r>
            <a:r>
              <a:rPr sz="1400" spc="90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Modes</a:t>
            </a:r>
            <a:r>
              <a:rPr sz="1400" spc="90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95" dirty="0">
                <a:latin typeface="Tahoma"/>
                <a:cs typeface="Tahoma"/>
              </a:rPr>
              <a:t>  </a:t>
            </a:r>
            <a:r>
              <a:rPr sz="1400" spc="-10" dirty="0">
                <a:latin typeface="Tahoma"/>
                <a:cs typeface="Tahoma"/>
              </a:rPr>
              <a:t>really </a:t>
            </a:r>
            <a:r>
              <a:rPr sz="1400" dirty="0">
                <a:latin typeface="Tahoma"/>
                <a:cs typeface="Tahoma"/>
              </a:rPr>
              <a:t>determine</a:t>
            </a:r>
            <a:r>
              <a:rPr sz="1400" spc="360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36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365" dirty="0">
                <a:latin typeface="Tahoma"/>
                <a:cs typeface="Tahoma"/>
              </a:rPr>
              <a:t>  </a:t>
            </a:r>
            <a:r>
              <a:rPr sz="1400" spc="-20" dirty="0">
                <a:latin typeface="Tahoma"/>
                <a:cs typeface="Tahoma"/>
              </a:rPr>
              <a:t>late </a:t>
            </a:r>
            <a:r>
              <a:rPr sz="1400" dirty="0">
                <a:latin typeface="Tahoma"/>
                <a:cs typeface="Tahoma"/>
              </a:rPr>
              <a:t>delivery</a:t>
            </a:r>
            <a:r>
              <a:rPr sz="1400" spc="40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risk</a:t>
            </a:r>
            <a:r>
              <a:rPr sz="1400" spc="40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more</a:t>
            </a:r>
            <a:r>
              <a:rPr sz="1400" spc="40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often</a:t>
            </a:r>
            <a:r>
              <a:rPr sz="1400" spc="409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to </a:t>
            </a:r>
            <a:r>
              <a:rPr sz="1400" dirty="0">
                <a:latin typeface="Tahoma"/>
                <a:cs typeface="Tahoma"/>
              </a:rPr>
              <a:t>occur.</a:t>
            </a:r>
            <a:r>
              <a:rPr sz="1400" spc="33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As</a:t>
            </a:r>
            <a:r>
              <a:rPr sz="1400" spc="3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</a:t>
            </a:r>
            <a:r>
              <a:rPr sz="1400" spc="3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3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see</a:t>
            </a:r>
            <a:r>
              <a:rPr sz="1400" spc="33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the </a:t>
            </a:r>
            <a:r>
              <a:rPr sz="1400" dirty="0">
                <a:latin typeface="Tahoma"/>
                <a:cs typeface="Tahoma"/>
              </a:rPr>
              <a:t>shipping</a:t>
            </a:r>
            <a:r>
              <a:rPr sz="1400" spc="40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mode</a:t>
            </a:r>
            <a:r>
              <a:rPr sz="1400" spc="4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that</a:t>
            </a:r>
            <a:r>
              <a:rPr sz="1400" spc="45" dirty="0">
                <a:latin typeface="Tahoma"/>
                <a:cs typeface="Tahoma"/>
              </a:rPr>
              <a:t>  </a:t>
            </a:r>
            <a:r>
              <a:rPr sz="1400" spc="-10" dirty="0">
                <a:latin typeface="Tahoma"/>
                <a:cs typeface="Tahoma"/>
              </a:rPr>
              <a:t>lowest </a:t>
            </a:r>
            <a:r>
              <a:rPr sz="1400" dirty="0">
                <a:latin typeface="Tahoma"/>
                <a:cs typeface="Tahoma"/>
              </a:rPr>
              <a:t>chance</a:t>
            </a:r>
            <a:r>
              <a:rPr sz="1400" spc="5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5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be</a:t>
            </a:r>
            <a:r>
              <a:rPr sz="1400" spc="5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over</a:t>
            </a:r>
            <a:r>
              <a:rPr sz="1400" spc="5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SLA</a:t>
            </a:r>
            <a:r>
              <a:rPr sz="1400" spc="60" dirty="0">
                <a:latin typeface="Tahoma"/>
                <a:cs typeface="Tahoma"/>
              </a:rPr>
              <a:t>  </a:t>
            </a:r>
            <a:r>
              <a:rPr sz="1400" spc="-25" dirty="0">
                <a:latin typeface="Tahoma"/>
                <a:cs typeface="Tahoma"/>
              </a:rPr>
              <a:t>is </a:t>
            </a:r>
            <a:r>
              <a:rPr sz="1400" dirty="0">
                <a:latin typeface="Tahoma"/>
                <a:cs typeface="Tahoma"/>
              </a:rPr>
              <a:t>Standard</a:t>
            </a:r>
            <a:r>
              <a:rPr sz="1400" spc="18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Class</a:t>
            </a:r>
            <a:r>
              <a:rPr sz="1400" spc="18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185" dirty="0">
                <a:latin typeface="Tahoma"/>
                <a:cs typeface="Tahoma"/>
              </a:rPr>
              <a:t>  </a:t>
            </a:r>
            <a:r>
              <a:rPr sz="1400" spc="-25" dirty="0">
                <a:latin typeface="Tahoma"/>
                <a:cs typeface="Tahoma"/>
              </a:rPr>
              <a:t>Same </a:t>
            </a:r>
            <a:r>
              <a:rPr sz="1400" dirty="0">
                <a:latin typeface="Tahoma"/>
                <a:cs typeface="Tahoma"/>
              </a:rPr>
              <a:t>Day,</a:t>
            </a:r>
            <a:r>
              <a:rPr sz="1400" spc="229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however</a:t>
            </a:r>
            <a:r>
              <a:rPr sz="1400" spc="2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</a:t>
            </a:r>
            <a:r>
              <a:rPr sz="1400" spc="2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could</a:t>
            </a:r>
            <a:r>
              <a:rPr sz="1400" spc="229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see </a:t>
            </a:r>
            <a:r>
              <a:rPr sz="1400" dirty="0">
                <a:latin typeface="Tahoma"/>
                <a:cs typeface="Tahoma"/>
              </a:rPr>
              <a:t>that</a:t>
            </a:r>
            <a:r>
              <a:rPr sz="1400" spc="2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Same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Day</a:t>
            </a:r>
            <a:r>
              <a:rPr sz="1400" spc="2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service</a:t>
            </a:r>
            <a:r>
              <a:rPr sz="1400" spc="204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have </a:t>
            </a:r>
            <a:r>
              <a:rPr sz="1400" dirty="0">
                <a:latin typeface="Tahoma"/>
                <a:cs typeface="Tahoma"/>
              </a:rPr>
              <a:t>almost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50:50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chance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late </a:t>
            </a:r>
            <a:r>
              <a:rPr sz="1400" dirty="0">
                <a:latin typeface="Tahoma"/>
                <a:cs typeface="Tahoma"/>
              </a:rPr>
              <a:t>delivery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service.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14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>
                <a:latin typeface="Trebuchet MS"/>
                <a:cs typeface="Trebuchet MS"/>
              </a:rPr>
              <a:t>Category</a:t>
            </a:r>
            <a:r>
              <a:rPr sz="3600" spc="-295" dirty="0">
                <a:latin typeface="Trebuchet MS"/>
                <a:cs typeface="Trebuchet MS"/>
              </a:rPr>
              <a:t> </a:t>
            </a:r>
            <a:r>
              <a:rPr sz="3600" spc="114" dirty="0">
                <a:latin typeface="Trebuchet MS"/>
                <a:cs typeface="Trebuchet MS"/>
              </a:rPr>
              <a:t>needs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60" dirty="0">
                <a:latin typeface="Trebuchet MS"/>
                <a:cs typeface="Trebuchet MS"/>
              </a:rPr>
              <a:t>more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spc="145" dirty="0">
                <a:latin typeface="Trebuchet MS"/>
                <a:cs typeface="Trebuchet MS"/>
              </a:rPr>
              <a:t>deep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analysis.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90025" y="1422038"/>
            <a:ext cx="232600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50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Category</a:t>
            </a:r>
            <a:r>
              <a:rPr sz="1400" spc="50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didn’t</a:t>
            </a:r>
            <a:r>
              <a:rPr sz="1400" spc="50" dirty="0">
                <a:latin typeface="Tahoma"/>
                <a:cs typeface="Tahoma"/>
              </a:rPr>
              <a:t>  </a:t>
            </a:r>
            <a:r>
              <a:rPr sz="1400" spc="-10" dirty="0">
                <a:latin typeface="Tahoma"/>
                <a:cs typeface="Tahoma"/>
              </a:rPr>
              <a:t>seems </a:t>
            </a:r>
            <a:r>
              <a:rPr sz="1400" dirty="0">
                <a:latin typeface="Tahoma"/>
                <a:cs typeface="Tahoma"/>
              </a:rPr>
              <a:t>very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clear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about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determining </a:t>
            </a:r>
            <a:r>
              <a:rPr sz="1400" dirty="0">
                <a:latin typeface="Tahoma"/>
                <a:cs typeface="Tahoma"/>
              </a:rPr>
              <a:t>late</a:t>
            </a:r>
            <a:r>
              <a:rPr sz="1400" spc="3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delivery</a:t>
            </a:r>
            <a:r>
              <a:rPr sz="1400" spc="3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risk.</a:t>
            </a:r>
            <a:r>
              <a:rPr sz="1400" spc="37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However, </a:t>
            </a:r>
            <a:r>
              <a:rPr sz="1400" dirty="0">
                <a:latin typeface="Tahoma"/>
                <a:cs typeface="Tahoma"/>
              </a:rPr>
              <a:t>we</a:t>
            </a:r>
            <a:r>
              <a:rPr sz="1400" spc="310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know</a:t>
            </a:r>
            <a:r>
              <a:rPr sz="1400" spc="31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that</a:t>
            </a:r>
            <a:r>
              <a:rPr sz="1400" spc="31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some</a:t>
            </a:r>
            <a:r>
              <a:rPr sz="1400" spc="315" dirty="0">
                <a:latin typeface="Tahoma"/>
                <a:cs typeface="Tahoma"/>
              </a:rPr>
              <a:t>  </a:t>
            </a:r>
            <a:r>
              <a:rPr sz="1400" spc="-25" dirty="0">
                <a:latin typeface="Tahoma"/>
                <a:cs typeface="Tahoma"/>
              </a:rPr>
              <a:t>of </a:t>
            </a:r>
            <a:r>
              <a:rPr sz="1400" dirty="0">
                <a:latin typeface="Tahoma"/>
                <a:cs typeface="Tahoma"/>
              </a:rPr>
              <a:t>category</a:t>
            </a:r>
            <a:r>
              <a:rPr sz="1400" spc="285" dirty="0">
                <a:latin typeface="Tahoma"/>
                <a:cs typeface="Tahoma"/>
              </a:rPr>
              <a:t>  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285" dirty="0">
                <a:latin typeface="Tahoma"/>
                <a:cs typeface="Tahoma"/>
              </a:rPr>
              <a:t>   </a:t>
            </a:r>
            <a:r>
              <a:rPr sz="1400" spc="-10" dirty="0">
                <a:latin typeface="Tahoma"/>
                <a:cs typeface="Tahoma"/>
              </a:rPr>
              <a:t>different </a:t>
            </a:r>
            <a:r>
              <a:rPr sz="1400" dirty="0">
                <a:latin typeface="Tahoma"/>
                <a:cs typeface="Tahoma"/>
              </a:rPr>
              <a:t>category</a:t>
            </a:r>
            <a:r>
              <a:rPr sz="1400" spc="3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movement.</a:t>
            </a:r>
            <a:r>
              <a:rPr sz="1400" spc="3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As</a:t>
            </a:r>
            <a:r>
              <a:rPr sz="1400" spc="38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we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2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see</a:t>
            </a:r>
            <a:r>
              <a:rPr sz="1400" spc="2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more</a:t>
            </a:r>
            <a:r>
              <a:rPr sz="1400" spc="2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order</a:t>
            </a:r>
            <a:r>
              <a:rPr sz="1400" spc="26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for </a:t>
            </a:r>
            <a:r>
              <a:rPr sz="1400" dirty="0">
                <a:latin typeface="Tahoma"/>
                <a:cs typeface="Tahoma"/>
              </a:rPr>
              <a:t>speciﬁc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category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also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more </a:t>
            </a:r>
            <a:r>
              <a:rPr sz="1400" dirty="0">
                <a:latin typeface="Tahoma"/>
                <a:cs typeface="Tahoma"/>
              </a:rPr>
              <a:t>late</a:t>
            </a:r>
            <a:r>
              <a:rPr sz="1400" spc="4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delivery</a:t>
            </a:r>
            <a:r>
              <a:rPr sz="1400" spc="4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risk</a:t>
            </a:r>
            <a:r>
              <a:rPr sz="1400" spc="4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will</a:t>
            </a:r>
            <a:r>
              <a:rPr sz="1400" spc="45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show </a:t>
            </a:r>
            <a:r>
              <a:rPr sz="1400" spc="-25" dirty="0">
                <a:latin typeface="Tahoma"/>
                <a:cs typeface="Tahoma"/>
              </a:rPr>
              <a:t>up.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274" y="1356125"/>
            <a:ext cx="6026996" cy="28969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14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rebuchet MS"/>
                <a:cs typeface="Trebuchet MS"/>
              </a:rPr>
              <a:t>The</a:t>
            </a:r>
            <a:r>
              <a:rPr sz="3600" spc="-150" dirty="0">
                <a:latin typeface="Trebuchet MS"/>
                <a:cs typeface="Trebuchet MS"/>
              </a:rPr>
              <a:t> </a:t>
            </a:r>
            <a:r>
              <a:rPr sz="3600" spc="75" dirty="0">
                <a:latin typeface="Trebuchet MS"/>
                <a:cs typeface="Trebuchet MS"/>
              </a:rPr>
              <a:t>distance</a:t>
            </a:r>
            <a:r>
              <a:rPr sz="3600" spc="-15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is</a:t>
            </a:r>
            <a:r>
              <a:rPr sz="3600" spc="-15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not</a:t>
            </a:r>
            <a:r>
              <a:rPr sz="3600" spc="-150" dirty="0"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  <a:cs typeface="Trebuchet MS"/>
              </a:rPr>
              <a:t>really</a:t>
            </a:r>
            <a:r>
              <a:rPr sz="3600" spc="-245" dirty="0">
                <a:latin typeface="Trebuchet MS"/>
                <a:cs typeface="Trebuchet MS"/>
              </a:rPr>
              <a:t> </a:t>
            </a:r>
            <a:r>
              <a:rPr sz="3600" spc="130" dirty="0">
                <a:latin typeface="Trebuchet MS"/>
                <a:cs typeface="Trebuchet MS"/>
              </a:rPr>
              <a:t>a</a:t>
            </a:r>
            <a:r>
              <a:rPr sz="3600" spc="-150" dirty="0">
                <a:latin typeface="Trebuchet MS"/>
                <a:cs typeface="Trebuchet MS"/>
              </a:rPr>
              <a:t> </a:t>
            </a:r>
            <a:r>
              <a:rPr sz="3600" spc="-10" dirty="0">
                <a:latin typeface="Trebuchet MS"/>
                <a:cs typeface="Trebuchet MS"/>
              </a:rPr>
              <a:t>problem.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4425" y="3137138"/>
            <a:ext cx="38100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ahoma"/>
                <a:cs typeface="Tahoma"/>
              </a:rPr>
              <a:t>As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we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can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65" dirty="0">
                <a:latin typeface="Tahoma"/>
                <a:cs typeface="Tahoma"/>
              </a:rPr>
              <a:t>see,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there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is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no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clear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evidence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that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the </a:t>
            </a:r>
            <a:r>
              <a:rPr sz="1400" dirty="0">
                <a:latin typeface="Tahoma"/>
                <a:cs typeface="Tahoma"/>
              </a:rPr>
              <a:t>late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delivery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because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distance</a:t>
            </a:r>
            <a:r>
              <a:rPr sz="1400" spc="-10" dirty="0">
                <a:latin typeface="Tahoma"/>
                <a:cs typeface="Tahoma"/>
              </a:rPr>
              <a:t> between </a:t>
            </a:r>
            <a:r>
              <a:rPr sz="1400" dirty="0">
                <a:latin typeface="Tahoma"/>
                <a:cs typeface="Tahoma"/>
              </a:rPr>
              <a:t>fulﬁllment</a:t>
            </a:r>
            <a:r>
              <a:rPr sz="1400" spc="114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center</a:t>
            </a:r>
            <a:r>
              <a:rPr sz="1400" spc="114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and</a:t>
            </a:r>
            <a:r>
              <a:rPr sz="1400" spc="1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14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customers.</a:t>
            </a:r>
            <a:r>
              <a:rPr sz="1400" spc="114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However, </a:t>
            </a:r>
            <a:r>
              <a:rPr sz="1400" dirty="0">
                <a:latin typeface="Tahoma"/>
                <a:cs typeface="Tahoma"/>
              </a:rPr>
              <a:t>we</a:t>
            </a:r>
            <a:r>
              <a:rPr sz="1400" spc="2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need</a:t>
            </a:r>
            <a:r>
              <a:rPr sz="1400" spc="2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further</a:t>
            </a:r>
            <a:r>
              <a:rPr sz="1400" spc="3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analysis</a:t>
            </a:r>
            <a:r>
              <a:rPr sz="1400" spc="2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3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there</a:t>
            </a:r>
            <a:r>
              <a:rPr sz="1400" spc="2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any</a:t>
            </a:r>
            <a:r>
              <a:rPr sz="1400" spc="30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factors </a:t>
            </a:r>
            <a:r>
              <a:rPr sz="1400" dirty="0">
                <a:latin typeface="Tahoma"/>
                <a:cs typeface="Tahoma"/>
              </a:rPr>
              <a:t>except</a:t>
            </a:r>
            <a:r>
              <a:rPr sz="1400" spc="6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distance</a:t>
            </a:r>
            <a:r>
              <a:rPr sz="1400" spc="6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that</a:t>
            </a:r>
            <a:r>
              <a:rPr sz="1400" spc="6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really</a:t>
            </a:r>
            <a:r>
              <a:rPr sz="1400" spc="6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make</a:t>
            </a:r>
            <a:r>
              <a:rPr sz="1400" spc="65" dirty="0">
                <a:latin typeface="Tahoma"/>
                <a:cs typeface="Tahoma"/>
              </a:rPr>
              <a:t>  </a:t>
            </a:r>
            <a:r>
              <a:rPr sz="1400" dirty="0">
                <a:latin typeface="Tahoma"/>
                <a:cs typeface="Tahoma"/>
              </a:rPr>
              <a:t>raise</a:t>
            </a:r>
            <a:r>
              <a:rPr sz="1400" spc="65" dirty="0">
                <a:latin typeface="Tahoma"/>
                <a:cs typeface="Tahoma"/>
              </a:rPr>
              <a:t>  </a:t>
            </a:r>
            <a:r>
              <a:rPr sz="1400" spc="-20" dirty="0">
                <a:latin typeface="Tahoma"/>
                <a:cs typeface="Tahoma"/>
              </a:rPr>
              <a:t>late </a:t>
            </a:r>
            <a:r>
              <a:rPr sz="1400" dirty="0">
                <a:latin typeface="Tahoma"/>
                <a:cs typeface="Tahoma"/>
              </a:rPr>
              <a:t>delivery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risk.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200" y="822725"/>
            <a:ext cx="3956426" cy="1889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200" y="2865024"/>
            <a:ext cx="3956426" cy="18898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1387" y="822725"/>
            <a:ext cx="3956422" cy="188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7900" y="265237"/>
            <a:ext cx="7552055" cy="4562475"/>
            <a:chOff x="1527900" y="265237"/>
            <a:chExt cx="7552055" cy="45624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4537" y="265237"/>
              <a:ext cx="6105233" cy="45618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900" y="352600"/>
              <a:ext cx="3577500" cy="44383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193100" y="594204"/>
            <a:ext cx="2917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Anomalies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Handling,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we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eliminate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null </a:t>
            </a:r>
            <a:r>
              <a:rPr sz="1200" dirty="0">
                <a:latin typeface="Tahoma"/>
                <a:cs typeface="Tahoma"/>
              </a:rPr>
              <a:t>values</a:t>
            </a:r>
            <a:r>
              <a:rPr sz="1200" spc="3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for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21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rows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&amp;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duplicated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values </a:t>
            </a:r>
            <a:r>
              <a:rPr sz="1200" dirty="0">
                <a:latin typeface="Tahoma"/>
                <a:cs typeface="Tahoma"/>
              </a:rPr>
              <a:t>7.908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rows.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2200" y="1731528"/>
            <a:ext cx="2918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Feature</a:t>
            </a:r>
            <a:r>
              <a:rPr sz="1200" spc="2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Selection,</a:t>
            </a:r>
            <a:r>
              <a:rPr sz="1200" spc="2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we</a:t>
            </a:r>
            <a:r>
              <a:rPr sz="1200" spc="2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drop</a:t>
            </a:r>
            <a:r>
              <a:rPr sz="1200" spc="2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2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Order</a:t>
            </a:r>
            <a:r>
              <a:rPr sz="1200" spc="26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Id </a:t>
            </a:r>
            <a:r>
              <a:rPr sz="1200" dirty="0">
                <a:latin typeface="Tahoma"/>
                <a:cs typeface="Tahoma"/>
              </a:rPr>
              <a:t>column</a:t>
            </a:r>
            <a:r>
              <a:rPr sz="1200" spc="20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since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it’s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only</a:t>
            </a:r>
            <a:r>
              <a:rPr sz="1200" spc="20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contain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unique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for </a:t>
            </a:r>
            <a:r>
              <a:rPr sz="1200" dirty="0">
                <a:latin typeface="Tahoma"/>
                <a:cs typeface="Tahoma"/>
              </a:rPr>
              <a:t>every</a:t>
            </a:r>
            <a:r>
              <a:rPr sz="1200" spc="-1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rows.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2275" y="2908654"/>
            <a:ext cx="2918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Tahoma"/>
                <a:cs typeface="Tahoma"/>
              </a:rPr>
              <a:t>Encoding,</a:t>
            </a:r>
            <a:r>
              <a:rPr sz="1200" spc="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we</a:t>
            </a:r>
            <a:r>
              <a:rPr sz="1200" spc="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replace</a:t>
            </a:r>
            <a:r>
              <a:rPr sz="1200" spc="1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high</a:t>
            </a:r>
            <a:r>
              <a:rPr sz="1200" spc="15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cardinality </a:t>
            </a:r>
            <a:r>
              <a:rPr sz="1200" dirty="0">
                <a:latin typeface="Tahoma"/>
                <a:cs typeface="Tahoma"/>
              </a:rPr>
              <a:t>category columns with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frequency </a:t>
            </a:r>
            <a:r>
              <a:rPr sz="1200" spc="-10" dirty="0">
                <a:latin typeface="Tahoma"/>
                <a:cs typeface="Tahoma"/>
              </a:rPr>
              <a:t>encoding and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binary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columns</a:t>
            </a:r>
            <a:r>
              <a:rPr sz="1200" spc="-1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dummy</a:t>
            </a:r>
            <a:r>
              <a:rPr sz="1200" spc="-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encoding.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1299" y="4006687"/>
            <a:ext cx="3087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ahoma"/>
                <a:cs typeface="Tahoma"/>
              </a:rPr>
              <a:t>As</a:t>
            </a:r>
            <a:r>
              <a:rPr sz="1100" spc="10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we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can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observe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from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dataset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so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far,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there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is </a:t>
            </a:r>
            <a:r>
              <a:rPr sz="1100" dirty="0">
                <a:latin typeface="Tahoma"/>
                <a:cs typeface="Tahoma"/>
              </a:rPr>
              <a:t>column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like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Order</a:t>
            </a:r>
            <a:r>
              <a:rPr sz="1100" spc="10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Quantity.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For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these,</a:t>
            </a:r>
            <a:r>
              <a:rPr sz="1100" spc="10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we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using </a:t>
            </a:r>
            <a:r>
              <a:rPr sz="1100" dirty="0">
                <a:latin typeface="Tahoma"/>
                <a:cs typeface="Tahoma"/>
              </a:rPr>
              <a:t>normalization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in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order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to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generalize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all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value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into </a:t>
            </a:r>
            <a:r>
              <a:rPr sz="1100" dirty="0">
                <a:latin typeface="Tahoma"/>
                <a:cs typeface="Tahoma"/>
              </a:rPr>
              <a:t>0</a:t>
            </a:r>
            <a:r>
              <a:rPr sz="1100" spc="-114" dirty="0">
                <a:latin typeface="Tahoma"/>
                <a:cs typeface="Tahoma"/>
              </a:rPr>
              <a:t> </a:t>
            </a:r>
            <a:r>
              <a:rPr sz="1100" spc="-175" dirty="0">
                <a:latin typeface="Tahoma"/>
                <a:cs typeface="Tahoma"/>
              </a:rPr>
              <a:t>~</a:t>
            </a:r>
            <a:r>
              <a:rPr sz="1100" spc="-114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400" y="3389563"/>
            <a:ext cx="1644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95" dirty="0">
                <a:latin typeface="Tahoma"/>
                <a:cs typeface="Tahoma"/>
              </a:rPr>
              <a:t>Lets</a:t>
            </a:r>
            <a:r>
              <a:rPr sz="1400" b="1" spc="-90" dirty="0">
                <a:latin typeface="Tahoma"/>
                <a:cs typeface="Tahoma"/>
              </a:rPr>
              <a:t> </a:t>
            </a:r>
            <a:r>
              <a:rPr sz="1400" b="1" spc="-105" dirty="0">
                <a:latin typeface="Tahoma"/>
                <a:cs typeface="Tahoma"/>
              </a:rPr>
              <a:t>Engineering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our </a:t>
            </a:r>
            <a:r>
              <a:rPr sz="1400" b="1" spc="-10" dirty="0">
                <a:latin typeface="Tahoma"/>
                <a:cs typeface="Tahoma"/>
              </a:rPr>
              <a:t>dataset!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23537"/>
            <a:ext cx="8839202" cy="45916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5445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Choosing</a:t>
            </a:r>
            <a:r>
              <a:rPr spc="-400" dirty="0"/>
              <a:t> </a:t>
            </a:r>
            <a:r>
              <a:rPr spc="-254" dirty="0"/>
              <a:t>best</a:t>
            </a:r>
            <a:r>
              <a:rPr spc="-390" dirty="0"/>
              <a:t> </a:t>
            </a:r>
            <a:r>
              <a:rPr spc="-300" dirty="0"/>
              <a:t>model.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9074" y="1543589"/>
            <a:ext cx="8604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b="1" spc="-95" dirty="0">
                <a:latin typeface="Tahoma"/>
                <a:cs typeface="Tahoma"/>
              </a:rPr>
              <a:t>Decision </a:t>
            </a:r>
            <a:r>
              <a:rPr sz="1700" b="1" spc="-20" dirty="0">
                <a:latin typeface="Tahoma"/>
                <a:cs typeface="Tahoma"/>
              </a:rPr>
              <a:t>Tree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6525" y="1674389"/>
            <a:ext cx="5029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25" dirty="0">
                <a:latin typeface="Tahoma"/>
                <a:cs typeface="Tahoma"/>
              </a:rPr>
              <a:t>KNN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36525" y="3513239"/>
            <a:ext cx="8305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b="1" spc="-140" dirty="0">
                <a:latin typeface="Tahoma"/>
                <a:cs typeface="Tahoma"/>
              </a:rPr>
              <a:t>Random </a:t>
            </a:r>
            <a:r>
              <a:rPr sz="1700" b="1" spc="-10" dirty="0">
                <a:latin typeface="Tahoma"/>
                <a:cs typeface="Tahoma"/>
              </a:rPr>
              <a:t>Forest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4150" y="3655314"/>
            <a:ext cx="4660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35" dirty="0">
                <a:latin typeface="Tahoma"/>
                <a:cs typeface="Tahoma"/>
              </a:rPr>
              <a:t>XGB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8306" y="1339363"/>
            <a:ext cx="711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marR="5080" indent="-65405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latin typeface="Tahoma"/>
                <a:cs typeface="Tahoma"/>
              </a:rPr>
              <a:t>F1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90" dirty="0">
                <a:latin typeface="Tahoma"/>
                <a:cs typeface="Tahoma"/>
              </a:rPr>
              <a:t>Score </a:t>
            </a:r>
            <a:r>
              <a:rPr sz="1400" b="1" spc="-10" dirty="0">
                <a:latin typeface="Tahoma"/>
                <a:cs typeface="Tahoma"/>
              </a:rPr>
              <a:t>0.6644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6882" y="1339363"/>
            <a:ext cx="711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marR="5080" indent="-65405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latin typeface="Tahoma"/>
                <a:cs typeface="Tahoma"/>
              </a:rPr>
              <a:t>F1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90" dirty="0">
                <a:latin typeface="Tahoma"/>
                <a:cs typeface="Tahoma"/>
              </a:rPr>
              <a:t>Score </a:t>
            </a:r>
            <a:r>
              <a:rPr sz="1400" b="1" spc="-10" dirty="0">
                <a:latin typeface="Tahoma"/>
                <a:cs typeface="Tahoma"/>
              </a:rPr>
              <a:t>0.6803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13356" y="3526038"/>
            <a:ext cx="711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marR="5080" indent="-65405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latin typeface="Tahoma"/>
                <a:cs typeface="Tahoma"/>
              </a:rPr>
              <a:t>F1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90" dirty="0">
                <a:latin typeface="Tahoma"/>
                <a:cs typeface="Tahoma"/>
              </a:rPr>
              <a:t>Score </a:t>
            </a:r>
            <a:r>
              <a:rPr sz="1400" b="1" spc="-10" dirty="0">
                <a:latin typeface="Tahoma"/>
                <a:cs typeface="Tahoma"/>
              </a:rPr>
              <a:t>0.6878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88306" y="3607163"/>
            <a:ext cx="711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marR="5080" indent="-65405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latin typeface="Tahoma"/>
                <a:cs typeface="Tahoma"/>
              </a:rPr>
              <a:t>F1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90" dirty="0">
                <a:latin typeface="Tahoma"/>
                <a:cs typeface="Tahoma"/>
              </a:rPr>
              <a:t>Score </a:t>
            </a:r>
            <a:r>
              <a:rPr sz="1400" b="1" spc="-10" dirty="0">
                <a:latin typeface="Tahoma"/>
                <a:cs typeface="Tahoma"/>
              </a:rPr>
              <a:t>0.6633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146" y="4805863"/>
            <a:ext cx="76111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ahoma"/>
                <a:cs typeface="Tahoma"/>
              </a:rPr>
              <a:t>As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can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see,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best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model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that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best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suit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our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set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b="1" spc="-114" dirty="0">
                <a:latin typeface="Tahoma"/>
                <a:cs typeface="Tahoma"/>
              </a:rPr>
              <a:t>Random</a:t>
            </a:r>
            <a:r>
              <a:rPr sz="1400" b="1" spc="-105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Forest</a:t>
            </a:r>
            <a:r>
              <a:rPr sz="1400" b="1" spc="-10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terms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F1-</a:t>
            </a:r>
            <a:r>
              <a:rPr sz="1400" spc="-10" dirty="0">
                <a:latin typeface="Tahoma"/>
                <a:cs typeface="Tahoma"/>
              </a:rPr>
              <a:t>Score.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277B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1185</Words>
  <Application>Microsoft Office PowerPoint</Application>
  <PresentationFormat>On-screen Show (16:9)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MS PGothic</vt:lpstr>
      <vt:lpstr>Arial</vt:lpstr>
      <vt:lpstr>Comic Sans MS</vt:lpstr>
      <vt:lpstr>Tahoma</vt:lpstr>
      <vt:lpstr>Trebuchet MS</vt:lpstr>
      <vt:lpstr>Office Theme</vt:lpstr>
      <vt:lpstr>PowerPoint Presentation</vt:lpstr>
      <vt:lpstr>Business Overview</vt:lpstr>
      <vt:lpstr>Problems</vt:lpstr>
      <vt:lpstr>PowerPoint Presentation</vt:lpstr>
      <vt:lpstr>Shipping Modes do matter!</vt:lpstr>
      <vt:lpstr>Category needs more deep analysis.</vt:lpstr>
      <vt:lpstr>The distance is not really a problem.</vt:lpstr>
      <vt:lpstr>PowerPoint Presentation</vt:lpstr>
      <vt:lpstr>Choosing best model.</vt:lpstr>
      <vt:lpstr>Let’s see how our model perform.</vt:lpstr>
      <vt:lpstr>Now let’s talk with our machine learning model.</vt:lpstr>
      <vt:lpstr>Last but not least, improvement step!</vt:lpstr>
      <vt:lpstr>Let’s connect to discuss!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 Delivery Analysis</dc:title>
  <cp:lastModifiedBy>Hype Fast</cp:lastModifiedBy>
  <cp:revision>1</cp:revision>
  <dcterms:created xsi:type="dcterms:W3CDTF">2022-12-18T12:07:22Z</dcterms:created>
  <dcterms:modified xsi:type="dcterms:W3CDTF">2022-12-18T12:08:13Z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